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handoutMasterIdLst>
    <p:handoutMasterId r:id="rId23"/>
  </p:handoutMasterIdLst>
  <p:sldIdLst>
    <p:sldId id="256" r:id="rId2"/>
    <p:sldId id="257" r:id="rId3"/>
    <p:sldId id="262" r:id="rId4"/>
    <p:sldId id="267" r:id="rId5"/>
    <p:sldId id="266" r:id="rId6"/>
    <p:sldId id="268" r:id="rId7"/>
    <p:sldId id="269" r:id="rId8"/>
    <p:sldId id="275" r:id="rId9"/>
    <p:sldId id="274" r:id="rId10"/>
    <p:sldId id="273" r:id="rId11"/>
    <p:sldId id="272" r:id="rId12"/>
    <p:sldId id="279" r:id="rId13"/>
    <p:sldId id="278" r:id="rId14"/>
    <p:sldId id="277" r:id="rId15"/>
    <p:sldId id="276" r:id="rId16"/>
    <p:sldId id="284" r:id="rId17"/>
    <p:sldId id="283" r:id="rId18"/>
    <p:sldId id="282" r:id="rId19"/>
    <p:sldId id="281" r:id="rId20"/>
    <p:sldId id="280" r:id="rId21"/>
    <p:sldId id="261"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72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8/05/2024</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340AE20-2AA5-B9DE-5713-5CA18A8611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7" name="Título 3">
            <a:extLst>
              <a:ext uri="{FF2B5EF4-FFF2-40B4-BE49-F238E27FC236}">
                <a16:creationId xmlns:a16="http://schemas.microsoft.com/office/drawing/2014/main" id="{3F1BF8D3-BB40-7DD9-6710-A634566F34B4}"/>
              </a:ext>
            </a:extLst>
          </p:cNvPr>
          <p:cNvSpPr>
            <a:spLocks noGrp="1"/>
          </p:cNvSpPr>
          <p:nvPr>
            <p:ph type="ctrTitle"/>
          </p:nvPr>
        </p:nvSpPr>
        <p:spPr>
          <a:xfrm>
            <a:off x="477672" y="3165085"/>
            <a:ext cx="8560904" cy="746194"/>
          </a:xfrm>
        </p:spPr>
        <p:txBody>
          <a:bodyPr>
            <a:normAutofit fontScale="90000"/>
          </a:bodyPr>
          <a:lstStyle/>
          <a:p>
            <a:r>
              <a:rPr lang="es-CO" sz="4800" b="1" dirty="0">
                <a:solidFill>
                  <a:schemeClr val="bg1"/>
                </a:solidFill>
              </a:rPr>
              <a:t>Título de la presentación</a:t>
            </a:r>
          </a:p>
        </p:txBody>
      </p:sp>
    </p:spTree>
    <p:extLst>
      <p:ext uri="{BB962C8B-B14F-4D97-AF65-F5344CB8AC3E}">
        <p14:creationId xmlns:p14="http://schemas.microsoft.com/office/powerpoint/2010/main" val="7765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8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50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8FD7526-619F-BD7B-CB5E-0F5C9F4B94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860" cy="6858000"/>
          </a:xfrm>
          <a:prstGeom prst="rect">
            <a:avLst/>
          </a:prstGeom>
        </p:spPr>
      </p:pic>
    </p:spTree>
    <p:extLst>
      <p:ext uri="{BB962C8B-B14F-4D97-AF65-F5344CB8AC3E}">
        <p14:creationId xmlns:p14="http://schemas.microsoft.com/office/powerpoint/2010/main" val="83878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5FED058-CA87-51C3-563D-4C1C89BB96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pic>
        <p:nvPicPr>
          <p:cNvPr id="8" name="Imagen 7">
            <a:extLst>
              <a:ext uri="{FF2B5EF4-FFF2-40B4-BE49-F238E27FC236}">
                <a16:creationId xmlns:a16="http://schemas.microsoft.com/office/drawing/2014/main" id="{4CF64806-D53C-CEC7-CF8B-FFC7DE2C62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200860" cy="6858000"/>
          </a:xfrm>
          <a:prstGeom prst="rect">
            <a:avLst/>
          </a:prstGeom>
        </p:spPr>
      </p:pic>
      <p:sp>
        <p:nvSpPr>
          <p:cNvPr id="2" name="Título 1">
            <a:extLst>
              <a:ext uri="{FF2B5EF4-FFF2-40B4-BE49-F238E27FC236}">
                <a16:creationId xmlns:a16="http://schemas.microsoft.com/office/drawing/2014/main" id="{42AB8FCF-1C09-6933-11DC-26062FFDF6F5}"/>
              </a:ext>
            </a:extLst>
          </p:cNvPr>
          <p:cNvSpPr>
            <a:spLocks noGrp="1"/>
          </p:cNvSpPr>
          <p:nvPr>
            <p:ph type="ctrTitle"/>
          </p:nvPr>
        </p:nvSpPr>
        <p:spPr>
          <a:xfrm>
            <a:off x="1524000" y="2220391"/>
            <a:ext cx="9144000" cy="1289571"/>
          </a:xfrm>
        </p:spPr>
        <p:txBody>
          <a:bodyPr anchor="b">
            <a:normAutofit/>
          </a:bodyPr>
          <a:lstStyle>
            <a:lvl1pPr algn="l">
              <a:defRPr sz="4000" b="1"/>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91D34188-DC66-8F13-F86F-08A4D5255C1D}"/>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9" name="CuadroTexto 8">
            <a:extLst>
              <a:ext uri="{FF2B5EF4-FFF2-40B4-BE49-F238E27FC236}">
                <a16:creationId xmlns:a16="http://schemas.microsoft.com/office/drawing/2014/main" id="{E12E6A4B-1AA0-EBE8-E112-EB35322DB5D6}"/>
              </a:ext>
            </a:extLst>
          </p:cNvPr>
          <p:cNvSpPr txBox="1"/>
          <p:nvPr userDrawn="1"/>
        </p:nvSpPr>
        <p:spPr>
          <a:xfrm>
            <a:off x="5364870" y="6639446"/>
            <a:ext cx="1462260"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www.ani.gov.co</a:t>
            </a:r>
          </a:p>
        </p:txBody>
      </p:sp>
    </p:spTree>
    <p:extLst>
      <p:ext uri="{BB962C8B-B14F-4D97-AF65-F5344CB8AC3E}">
        <p14:creationId xmlns:p14="http://schemas.microsoft.com/office/powerpoint/2010/main" val="206926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D93DC9D-CEC7-9517-514E-9AC235093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860" cy="6858000"/>
          </a:xfrm>
          <a:prstGeom prst="rect">
            <a:avLst/>
          </a:prstGeom>
        </p:spPr>
      </p:pic>
      <p:sp>
        <p:nvSpPr>
          <p:cNvPr id="2" name="Título 1">
            <a:extLst>
              <a:ext uri="{FF2B5EF4-FFF2-40B4-BE49-F238E27FC236}">
                <a16:creationId xmlns:a16="http://schemas.microsoft.com/office/drawing/2014/main" id="{FCFAB73F-D75A-E436-17B0-9158B3188E00}"/>
              </a:ext>
            </a:extLst>
          </p:cNvPr>
          <p:cNvSpPr>
            <a:spLocks noGrp="1"/>
          </p:cNvSpPr>
          <p:nvPr>
            <p:ph type="title"/>
          </p:nvPr>
        </p:nvSpPr>
        <p:spPr>
          <a:xfrm>
            <a:off x="838200" y="1392072"/>
            <a:ext cx="10515600" cy="653458"/>
          </a:xfrm>
        </p:spPr>
        <p:txBody>
          <a:bodyPr>
            <a:normAutofit/>
          </a:bodyPr>
          <a:lstStyle>
            <a:lvl1pPr>
              <a:defRPr sz="2000" b="1"/>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C16F39E0-6D88-76FC-3F49-A73FB1C1E57E}"/>
              </a:ext>
            </a:extLst>
          </p:cNvPr>
          <p:cNvSpPr>
            <a:spLocks noGrp="1"/>
          </p:cNvSpPr>
          <p:nvPr>
            <p:ph idx="1"/>
          </p:nvPr>
        </p:nvSpPr>
        <p:spPr>
          <a:xfrm>
            <a:off x="838200" y="2276096"/>
            <a:ext cx="10515600" cy="3988226"/>
          </a:xfrm>
        </p:spPr>
        <p:txBody>
          <a:bodyPr/>
          <a:lstStyle>
            <a:lvl1pPr>
              <a:defRPr sz="2000"/>
            </a:lvl1pPr>
            <a:lvl2pPr>
              <a:defRPr sz="1600"/>
            </a:lvl2pPr>
            <a:lvl3pPr>
              <a:defRPr sz="1400"/>
            </a:lvl3pPr>
          </a:lstStyle>
          <a:p>
            <a:pPr lvl="0"/>
            <a:r>
              <a:rPr lang="es-ES" dirty="0"/>
              <a:t>Haga clic para modificar los estilos de texto del patrón</a:t>
            </a:r>
          </a:p>
          <a:p>
            <a:pPr lvl="1"/>
            <a:r>
              <a:rPr lang="es-ES" dirty="0"/>
              <a:t>Segundo nivel</a:t>
            </a:r>
          </a:p>
          <a:p>
            <a:pPr lvl="2"/>
            <a:r>
              <a:rPr lang="es-ES" dirty="0"/>
              <a:t>Tercer nivel</a:t>
            </a:r>
          </a:p>
        </p:txBody>
      </p:sp>
    </p:spTree>
    <p:extLst>
      <p:ext uri="{BB962C8B-B14F-4D97-AF65-F5344CB8AC3E}">
        <p14:creationId xmlns:p14="http://schemas.microsoft.com/office/powerpoint/2010/main" val="37853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C8D6192-4895-02D3-D482-F307A44DC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
        <p:nvSpPr>
          <p:cNvPr id="2" name="Título 1">
            <a:extLst>
              <a:ext uri="{FF2B5EF4-FFF2-40B4-BE49-F238E27FC236}">
                <a16:creationId xmlns:a16="http://schemas.microsoft.com/office/drawing/2014/main" id="{E091F64C-8614-9C03-7960-498282439DFB}"/>
              </a:ext>
            </a:extLst>
          </p:cNvPr>
          <p:cNvSpPr>
            <a:spLocks noGrp="1"/>
          </p:cNvSpPr>
          <p:nvPr>
            <p:ph type="title"/>
          </p:nvPr>
        </p:nvSpPr>
        <p:spPr>
          <a:xfrm>
            <a:off x="838200" y="1144588"/>
            <a:ext cx="10515600" cy="546100"/>
          </a:xfrm>
        </p:spPr>
        <p:txBody>
          <a:bodyPr>
            <a:normAutofit/>
          </a:bodyPr>
          <a:lstStyle>
            <a:lvl1pPr>
              <a:defRPr sz="2000" b="1"/>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886FC37B-EA03-965C-1DDF-87067B2964F0}"/>
              </a:ext>
            </a:extLst>
          </p:cNvPr>
          <p:cNvSpPr>
            <a:spLocks noGrp="1"/>
          </p:cNvSpPr>
          <p:nvPr>
            <p:ph sz="half" idx="1"/>
          </p:nvPr>
        </p:nvSpPr>
        <p:spPr>
          <a:xfrm>
            <a:off x="838200" y="1825625"/>
            <a:ext cx="5181600" cy="4351338"/>
          </a:xfrm>
        </p:spPr>
        <p:txBody>
          <a:bodyPr/>
          <a:lstStyle>
            <a:lvl1pPr>
              <a:defRPr sz="2000"/>
            </a:lvl1pPr>
            <a:lvl2pPr>
              <a:defRPr sz="1600"/>
            </a:lvl2pPr>
            <a:lvl3pPr>
              <a:defRPr sz="1400"/>
            </a:lvl3pPr>
          </a:lstStyle>
          <a:p>
            <a:pPr lvl="0"/>
            <a:r>
              <a:rPr lang="es-ES" dirty="0"/>
              <a:t>Haga clic para modificar los estilos de texto del patrón</a:t>
            </a:r>
          </a:p>
          <a:p>
            <a:pPr lvl="1"/>
            <a:r>
              <a:rPr lang="es-ES" dirty="0"/>
              <a:t>Segundo nivel</a:t>
            </a:r>
          </a:p>
          <a:p>
            <a:pPr lvl="2"/>
            <a:r>
              <a:rPr lang="es-ES" dirty="0"/>
              <a:t>Tercer nivel</a:t>
            </a:r>
          </a:p>
        </p:txBody>
      </p:sp>
      <p:sp>
        <p:nvSpPr>
          <p:cNvPr id="4" name="Marcador de contenido 3">
            <a:extLst>
              <a:ext uri="{FF2B5EF4-FFF2-40B4-BE49-F238E27FC236}">
                <a16:creationId xmlns:a16="http://schemas.microsoft.com/office/drawing/2014/main" id="{F1FC4B25-C627-9154-6363-AB30DDF75AC5}"/>
              </a:ext>
            </a:extLst>
          </p:cNvPr>
          <p:cNvSpPr>
            <a:spLocks noGrp="1"/>
          </p:cNvSpPr>
          <p:nvPr>
            <p:ph sz="half" idx="2"/>
          </p:nvPr>
        </p:nvSpPr>
        <p:spPr>
          <a:xfrm>
            <a:off x="6172200" y="1825625"/>
            <a:ext cx="5181600" cy="4351338"/>
          </a:xfrm>
        </p:spPr>
        <p:txBody>
          <a:bodyPr/>
          <a:lstStyle>
            <a:lvl1pPr>
              <a:defRPr sz="2000"/>
            </a:lvl1pPr>
            <a:lvl2pPr>
              <a:defRPr sz="1600"/>
            </a:lvl2pPr>
            <a:lvl3pPr>
              <a:defRPr sz="1400"/>
            </a:lvl3pPr>
          </a:lstStyle>
          <a:p>
            <a:pPr lvl="0"/>
            <a:r>
              <a:rPr lang="es-ES" dirty="0"/>
              <a:t>Haga clic para modificar los estilos de texto del patrón</a:t>
            </a:r>
          </a:p>
          <a:p>
            <a:pPr lvl="1"/>
            <a:r>
              <a:rPr lang="es-ES" dirty="0"/>
              <a:t>Segundo nivel</a:t>
            </a:r>
          </a:p>
          <a:p>
            <a:pPr lvl="2"/>
            <a:r>
              <a:rPr lang="es-ES" dirty="0"/>
              <a:t>Tercer nivel</a:t>
            </a:r>
          </a:p>
        </p:txBody>
      </p:sp>
      <p:sp>
        <p:nvSpPr>
          <p:cNvPr id="9" name="CuadroTexto 8">
            <a:extLst>
              <a:ext uri="{FF2B5EF4-FFF2-40B4-BE49-F238E27FC236}">
                <a16:creationId xmlns:a16="http://schemas.microsoft.com/office/drawing/2014/main" id="{2D13B649-DF9B-1A4B-B07E-E92176C127FA}"/>
              </a:ext>
            </a:extLst>
          </p:cNvPr>
          <p:cNvSpPr txBox="1"/>
          <p:nvPr userDrawn="1"/>
        </p:nvSpPr>
        <p:spPr>
          <a:xfrm>
            <a:off x="5364870" y="6639446"/>
            <a:ext cx="1462260"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www.ani.gov.co</a:t>
            </a:r>
          </a:p>
        </p:txBody>
      </p:sp>
    </p:spTree>
    <p:extLst>
      <p:ext uri="{BB962C8B-B14F-4D97-AF65-F5344CB8AC3E}">
        <p14:creationId xmlns:p14="http://schemas.microsoft.com/office/powerpoint/2010/main" val="224354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DB86567-0CD8-AD4B-62B3-8B506A37E6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860" cy="6858000"/>
          </a:xfrm>
          <a:prstGeom prst="rect">
            <a:avLst/>
          </a:prstGeom>
        </p:spPr>
      </p:pic>
      <p:pic>
        <p:nvPicPr>
          <p:cNvPr id="10" name="Imagen 9">
            <a:extLst>
              <a:ext uri="{FF2B5EF4-FFF2-40B4-BE49-F238E27FC236}">
                <a16:creationId xmlns:a16="http://schemas.microsoft.com/office/drawing/2014/main" id="{2E755E02-6F4C-87FC-FD04-D32F5A6059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7" y="-148"/>
            <a:ext cx="12191733" cy="6858148"/>
          </a:xfrm>
          <a:prstGeom prst="rect">
            <a:avLst/>
          </a:prstGeom>
        </p:spPr>
      </p:pic>
      <p:sp>
        <p:nvSpPr>
          <p:cNvPr id="2" name="Título 1">
            <a:extLst>
              <a:ext uri="{FF2B5EF4-FFF2-40B4-BE49-F238E27FC236}">
                <a16:creationId xmlns:a16="http://schemas.microsoft.com/office/drawing/2014/main" id="{2E58AEE1-0085-3FB9-CDF0-7A8E77B57A50}"/>
              </a:ext>
            </a:extLst>
          </p:cNvPr>
          <p:cNvSpPr>
            <a:spLocks noGrp="1"/>
          </p:cNvSpPr>
          <p:nvPr>
            <p:ph type="title"/>
          </p:nvPr>
        </p:nvSpPr>
        <p:spPr>
          <a:xfrm>
            <a:off x="839788" y="1572384"/>
            <a:ext cx="10515600" cy="677862"/>
          </a:xfrm>
        </p:spPr>
        <p:txBody>
          <a:bodyPr>
            <a:normAutofit/>
          </a:bodyPr>
          <a:lstStyle>
            <a:lvl1pPr>
              <a:defRPr sz="2400" b="1">
                <a:solidFill>
                  <a:srgbClr val="D9723E"/>
                </a:solidFill>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F81FCB2-E48D-F859-CE8A-67AC3E5DA52C}"/>
              </a:ext>
            </a:extLst>
          </p:cNvPr>
          <p:cNvSpPr>
            <a:spLocks noGrp="1"/>
          </p:cNvSpPr>
          <p:nvPr>
            <p:ph type="body" idx="1"/>
          </p:nvPr>
        </p:nvSpPr>
        <p:spPr>
          <a:xfrm>
            <a:off x="839788" y="224072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500D574F-AAAA-8D55-0D9E-6D557D4BE283}"/>
              </a:ext>
            </a:extLst>
          </p:cNvPr>
          <p:cNvSpPr>
            <a:spLocks noGrp="1"/>
          </p:cNvSpPr>
          <p:nvPr>
            <p:ph sz="half" idx="2"/>
          </p:nvPr>
        </p:nvSpPr>
        <p:spPr>
          <a:xfrm>
            <a:off x="839788" y="3064633"/>
            <a:ext cx="5157787" cy="3090507"/>
          </a:xfrm>
        </p:spPr>
        <p:txBody>
          <a:bodyPr/>
          <a:lstStyle>
            <a:lvl1pPr>
              <a:defRPr sz="2000"/>
            </a:lvl1pPr>
            <a:lvl2pPr>
              <a:defRPr sz="1600"/>
            </a:lvl2pPr>
            <a:lvl3pPr>
              <a:defRPr sz="1400"/>
            </a:lvl3pPr>
          </a:lstStyle>
          <a:p>
            <a:pPr lvl="0"/>
            <a:r>
              <a:rPr lang="es-ES" dirty="0"/>
              <a:t>Haga clic para modificar los estilos de texto del patrón</a:t>
            </a:r>
          </a:p>
          <a:p>
            <a:pPr lvl="1"/>
            <a:r>
              <a:rPr lang="es-ES" dirty="0"/>
              <a:t>Segundo nivel</a:t>
            </a:r>
          </a:p>
          <a:p>
            <a:pPr lvl="2"/>
            <a:r>
              <a:rPr lang="es-ES" dirty="0"/>
              <a:t>Tercer nivel</a:t>
            </a:r>
          </a:p>
        </p:txBody>
      </p:sp>
      <p:sp>
        <p:nvSpPr>
          <p:cNvPr id="5" name="Marcador de texto 4">
            <a:extLst>
              <a:ext uri="{FF2B5EF4-FFF2-40B4-BE49-F238E27FC236}">
                <a16:creationId xmlns:a16="http://schemas.microsoft.com/office/drawing/2014/main" id="{AE31134A-40ED-2B2D-FEB2-178BF6737E38}"/>
              </a:ext>
            </a:extLst>
          </p:cNvPr>
          <p:cNvSpPr>
            <a:spLocks noGrp="1"/>
          </p:cNvSpPr>
          <p:nvPr>
            <p:ph type="body" sz="quarter" idx="3"/>
          </p:nvPr>
        </p:nvSpPr>
        <p:spPr>
          <a:xfrm>
            <a:off x="6172200" y="2240721"/>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3939D2A-3AA7-87FC-12FF-6160141F5F39}"/>
              </a:ext>
            </a:extLst>
          </p:cNvPr>
          <p:cNvSpPr>
            <a:spLocks noGrp="1"/>
          </p:cNvSpPr>
          <p:nvPr>
            <p:ph sz="quarter" idx="4"/>
          </p:nvPr>
        </p:nvSpPr>
        <p:spPr>
          <a:xfrm>
            <a:off x="6172200" y="3064633"/>
            <a:ext cx="5183188" cy="3090507"/>
          </a:xfrm>
        </p:spPr>
        <p:txBody>
          <a:bodyPr/>
          <a:lstStyle>
            <a:lvl1pPr>
              <a:defRPr sz="2000"/>
            </a:lvl1pPr>
            <a:lvl2pPr>
              <a:defRPr sz="1600"/>
            </a:lvl2pPr>
            <a:lvl3pPr>
              <a:defRPr sz="1400"/>
            </a:lvl3pPr>
          </a:lstStyle>
          <a:p>
            <a:pPr lvl="0"/>
            <a:r>
              <a:rPr lang="es-ES" dirty="0"/>
              <a:t>Haga clic para modificar los estilos de texto del patrón</a:t>
            </a:r>
          </a:p>
          <a:p>
            <a:pPr lvl="1"/>
            <a:r>
              <a:rPr lang="es-ES" dirty="0"/>
              <a:t>Segundo nivel</a:t>
            </a:r>
          </a:p>
          <a:p>
            <a:pPr lvl="2"/>
            <a:r>
              <a:rPr lang="es-ES" dirty="0"/>
              <a:t>Tercer nivel</a:t>
            </a:r>
          </a:p>
        </p:txBody>
      </p:sp>
      <p:sp>
        <p:nvSpPr>
          <p:cNvPr id="12" name="CuadroTexto 11">
            <a:extLst>
              <a:ext uri="{FF2B5EF4-FFF2-40B4-BE49-F238E27FC236}">
                <a16:creationId xmlns:a16="http://schemas.microsoft.com/office/drawing/2014/main" id="{C67BC87C-0162-75D2-235D-CF2366098D12}"/>
              </a:ext>
            </a:extLst>
          </p:cNvPr>
          <p:cNvSpPr txBox="1"/>
          <p:nvPr userDrawn="1"/>
        </p:nvSpPr>
        <p:spPr>
          <a:xfrm>
            <a:off x="5364870" y="6639446"/>
            <a:ext cx="1462260"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www.ani.gov.co</a:t>
            </a:r>
          </a:p>
        </p:txBody>
      </p:sp>
    </p:spTree>
    <p:extLst>
      <p:ext uri="{BB962C8B-B14F-4D97-AF65-F5344CB8AC3E}">
        <p14:creationId xmlns:p14="http://schemas.microsoft.com/office/powerpoint/2010/main" val="162018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2DD0389-8101-6A18-C21E-ADADB21E2D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860" cy="6858000"/>
          </a:xfrm>
          <a:prstGeom prst="rect">
            <a:avLst/>
          </a:prstGeom>
        </p:spPr>
      </p:pic>
      <p:sp>
        <p:nvSpPr>
          <p:cNvPr id="2" name="Título 1">
            <a:extLst>
              <a:ext uri="{FF2B5EF4-FFF2-40B4-BE49-F238E27FC236}">
                <a16:creationId xmlns:a16="http://schemas.microsoft.com/office/drawing/2014/main" id="{658C8C2B-17C7-D859-13BA-2CDACF8E38A6}"/>
              </a:ext>
            </a:extLst>
          </p:cNvPr>
          <p:cNvSpPr>
            <a:spLocks noGrp="1"/>
          </p:cNvSpPr>
          <p:nvPr>
            <p:ph type="title"/>
          </p:nvPr>
        </p:nvSpPr>
        <p:spPr>
          <a:xfrm>
            <a:off x="839788" y="1828800"/>
            <a:ext cx="3932237" cy="1600200"/>
          </a:xfrm>
        </p:spPr>
        <p:txBody>
          <a:bodyPr anchor="b">
            <a:noAutofit/>
          </a:bodyPr>
          <a:lstStyle>
            <a:lvl1pPr>
              <a:defRPr sz="3600" b="1">
                <a:solidFill>
                  <a:srgbClr val="D9723E"/>
                </a:solidFill>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3378ED47-721D-114A-F18A-F7600B0DD0BD}"/>
              </a:ext>
            </a:extLst>
          </p:cNvPr>
          <p:cNvSpPr>
            <a:spLocks noGrp="1"/>
          </p:cNvSpPr>
          <p:nvPr>
            <p:ph idx="1"/>
          </p:nvPr>
        </p:nvSpPr>
        <p:spPr>
          <a:xfrm>
            <a:off x="5183188" y="1454150"/>
            <a:ext cx="6172200" cy="4873625"/>
          </a:xfrm>
        </p:spPr>
        <p:txBody>
          <a:bodyPr/>
          <a:lstStyle>
            <a:lvl1pPr>
              <a:defRPr sz="2000"/>
            </a:lvl1pPr>
            <a:lvl2pPr>
              <a:defRPr sz="1600"/>
            </a:lvl2pPr>
            <a:lvl3pPr>
              <a:defRPr sz="1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p:txBody>
      </p:sp>
      <p:sp>
        <p:nvSpPr>
          <p:cNvPr id="4" name="Marcador de texto 3">
            <a:extLst>
              <a:ext uri="{FF2B5EF4-FFF2-40B4-BE49-F238E27FC236}">
                <a16:creationId xmlns:a16="http://schemas.microsoft.com/office/drawing/2014/main" id="{5BEA3E78-8405-5BC6-1CCC-C7BE144BF0F8}"/>
              </a:ext>
            </a:extLst>
          </p:cNvPr>
          <p:cNvSpPr>
            <a:spLocks noGrp="1"/>
          </p:cNvSpPr>
          <p:nvPr>
            <p:ph type="body" sz="half" idx="2"/>
          </p:nvPr>
        </p:nvSpPr>
        <p:spPr>
          <a:xfrm>
            <a:off x="839788" y="3662362"/>
            <a:ext cx="3932237" cy="266541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Tree>
    <p:extLst>
      <p:ext uri="{BB962C8B-B14F-4D97-AF65-F5344CB8AC3E}">
        <p14:creationId xmlns:p14="http://schemas.microsoft.com/office/powerpoint/2010/main" val="292284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AAFCFFE-DEE1-9494-25D5-31E05F4FA5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
        <p:nvSpPr>
          <p:cNvPr id="2" name="Título 1">
            <a:extLst>
              <a:ext uri="{FF2B5EF4-FFF2-40B4-BE49-F238E27FC236}">
                <a16:creationId xmlns:a16="http://schemas.microsoft.com/office/drawing/2014/main" id="{257F27ED-28FF-B290-30E9-9501BFAE250F}"/>
              </a:ext>
            </a:extLst>
          </p:cNvPr>
          <p:cNvSpPr>
            <a:spLocks noGrp="1"/>
          </p:cNvSpPr>
          <p:nvPr>
            <p:ph type="title"/>
          </p:nvPr>
        </p:nvSpPr>
        <p:spPr>
          <a:xfrm>
            <a:off x="839788" y="457200"/>
            <a:ext cx="3932237" cy="1600200"/>
          </a:xfrm>
        </p:spPr>
        <p:txBody>
          <a:bodyPr anchor="b">
            <a:normAutofit/>
          </a:bodyPr>
          <a:lstStyle>
            <a:lvl1pPr>
              <a:defRPr sz="2200" b="1">
                <a:solidFill>
                  <a:srgbClr val="D9723E"/>
                </a:solidFill>
              </a:defRPr>
            </a:lvl1pPr>
          </a:lstStyle>
          <a:p>
            <a:r>
              <a:rPr lang="es-ES" dirty="0"/>
              <a:t>Haga clic para modificar el estilo de título del patrón</a:t>
            </a:r>
            <a:endParaRPr lang="es-CO" dirty="0"/>
          </a:p>
        </p:txBody>
      </p:sp>
      <p:sp>
        <p:nvSpPr>
          <p:cNvPr id="3" name="Marcador de posición de imagen 2">
            <a:extLst>
              <a:ext uri="{FF2B5EF4-FFF2-40B4-BE49-F238E27FC236}">
                <a16:creationId xmlns:a16="http://schemas.microsoft.com/office/drawing/2014/main" id="{A0529914-98EF-CD25-40E1-62899C3FD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914E32A7-2E1E-8214-BEF8-64B4E427EEDC}"/>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9" name="CuadroTexto 8">
            <a:extLst>
              <a:ext uri="{FF2B5EF4-FFF2-40B4-BE49-F238E27FC236}">
                <a16:creationId xmlns:a16="http://schemas.microsoft.com/office/drawing/2014/main" id="{6189D87B-0AB1-239D-6D22-4E8C3BB49173}"/>
              </a:ext>
            </a:extLst>
          </p:cNvPr>
          <p:cNvSpPr txBox="1"/>
          <p:nvPr userDrawn="1"/>
        </p:nvSpPr>
        <p:spPr>
          <a:xfrm>
            <a:off x="5364870" y="6639446"/>
            <a:ext cx="1462260"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www.ani.gov.co</a:t>
            </a:r>
          </a:p>
        </p:txBody>
      </p:sp>
    </p:spTree>
    <p:extLst>
      <p:ext uri="{BB962C8B-B14F-4D97-AF65-F5344CB8AC3E}">
        <p14:creationId xmlns:p14="http://schemas.microsoft.com/office/powerpoint/2010/main" val="148828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73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76DE0BE-EE34-1D4B-7550-EE84ACE0A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364DD366-5420-01B7-0E18-E33FC997D8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E7C2E37F-63AF-AD3A-F1E0-71360FCB7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A43AF-D4A1-47A3-968D-B368D2E8E17A}" type="datetimeFigureOut">
              <a:rPr lang="es-CO" smtClean="0"/>
              <a:t>8/05/2024</a:t>
            </a:fld>
            <a:endParaRPr lang="es-CO"/>
          </a:p>
        </p:txBody>
      </p:sp>
      <p:sp>
        <p:nvSpPr>
          <p:cNvPr id="5" name="Marcador de pie de página 4">
            <a:extLst>
              <a:ext uri="{FF2B5EF4-FFF2-40B4-BE49-F238E27FC236}">
                <a16:creationId xmlns:a16="http://schemas.microsoft.com/office/drawing/2014/main" id="{ABF700EF-CA71-CCEB-0742-1C9457DA6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80C2C75-AEA8-A10E-8B68-484B7824D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DB462-1DD8-499B-8F9E-4410C074EDDB}" type="slidenum">
              <a:rPr lang="es-CO" smtClean="0"/>
              <a:t>‹Nº›</a:t>
            </a:fld>
            <a:endParaRPr lang="es-CO"/>
          </a:p>
        </p:txBody>
      </p:sp>
    </p:spTree>
    <p:extLst>
      <p:ext uri="{BB962C8B-B14F-4D97-AF65-F5344CB8AC3E}">
        <p14:creationId xmlns:p14="http://schemas.microsoft.com/office/powerpoint/2010/main" val="30744389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65" r:id="rId3"/>
    <p:sldLayoutId id="2147483666" r:id="rId4"/>
    <p:sldLayoutId id="2147483668" r:id="rId5"/>
    <p:sldLayoutId id="2147483669" r:id="rId6"/>
    <p:sldLayoutId id="2147483672" r:id="rId7"/>
    <p:sldLayoutId id="2147483673"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25">
            <a:extLst>
              <a:ext uri="{FF2B5EF4-FFF2-40B4-BE49-F238E27FC236}">
                <a16:creationId xmlns:a16="http://schemas.microsoft.com/office/drawing/2014/main" id="{22F6364A-B358-4BEE-B158-0734D2C938D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92F67AD6-B4D3-AD45-EC10-48ED4D1C8007}"/>
              </a:ext>
            </a:extLst>
          </p:cNvPr>
          <p:cNvPicPr>
            <a:picLocks noChangeAspect="1"/>
          </p:cNvPicPr>
          <p:nvPr/>
        </p:nvPicPr>
        <p:blipFill>
          <a:blip r:embed="rId2"/>
          <a:stretch>
            <a:fillRect/>
          </a:stretch>
        </p:blipFill>
        <p:spPr>
          <a:xfrm>
            <a:off x="5182604" y="0"/>
            <a:ext cx="7009396" cy="2664286"/>
          </a:xfrm>
          <a:prstGeom prst="rect">
            <a:avLst/>
          </a:prstGeom>
        </p:spPr>
      </p:pic>
      <p:sp>
        <p:nvSpPr>
          <p:cNvPr id="4" name="CuadroTexto 3">
            <a:extLst>
              <a:ext uri="{FF2B5EF4-FFF2-40B4-BE49-F238E27FC236}">
                <a16:creationId xmlns:a16="http://schemas.microsoft.com/office/drawing/2014/main" id="{E4769C14-46F4-A542-207B-481CD3BE8F5D}"/>
              </a:ext>
            </a:extLst>
          </p:cNvPr>
          <p:cNvSpPr txBox="1"/>
          <p:nvPr/>
        </p:nvSpPr>
        <p:spPr>
          <a:xfrm>
            <a:off x="3049172" y="3005368"/>
            <a:ext cx="6098344" cy="1477328"/>
          </a:xfrm>
          <a:prstGeom prst="rect">
            <a:avLst/>
          </a:prstGeom>
          <a:noFill/>
        </p:spPr>
        <p:txBody>
          <a:bodyPr wrap="square">
            <a:spAutoFit/>
          </a:bodyPr>
          <a:lstStyle/>
          <a:p>
            <a:pPr marL="0" marR="0" lvl="0" indent="0" algn="ctr" defTabSz="1219170" rtl="0" eaLnBrk="0" fontAlgn="base" latinLnBrk="0" hangingPunct="0">
              <a:lnSpc>
                <a:spcPct val="90000"/>
              </a:lnSpc>
              <a:spcBef>
                <a:spcPts val="1067"/>
              </a:spcBef>
              <a:spcAft>
                <a:spcPts val="0"/>
              </a:spcAft>
              <a:buClr>
                <a:srgbClr val="0054BC"/>
              </a:buClr>
              <a:buSzPts val="7200"/>
              <a:buFont typeface="Work Sans"/>
              <a:buNone/>
              <a:tabLst/>
              <a:defRPr/>
            </a:pPr>
            <a:r>
              <a:rPr kumimoji="0" lang="es-CO" altLang="es-CO" sz="2500" b="1" i="0" u="none" strike="noStrike" kern="0" cap="none" spc="0" normalizeH="0" baseline="0" noProof="0" dirty="0">
                <a:ln>
                  <a:noFill/>
                </a:ln>
                <a:solidFill>
                  <a:srgbClr val="073763"/>
                </a:solidFill>
                <a:effectLst>
                  <a:outerShdw blurRad="38100" dist="38100" dir="2700000" algn="tl">
                    <a:srgbClr val="000000">
                      <a:alpha val="43137"/>
                    </a:srgbClr>
                  </a:outerShdw>
                </a:effectLst>
                <a:uLnTx/>
                <a:uFillTx/>
                <a:latin typeface="Calibri Light" panose="020F0302020204030204" pitchFamily="34" charset="0"/>
                <a:ea typeface="Arial"/>
                <a:cs typeface="Calibri Light" panose="020F0302020204030204" pitchFamily="34" charset="0"/>
              </a:rPr>
              <a:t>Gestión social para la equidad, el respeto y promoción de derechos humanos, objetivos de desarrollo sostenible y participación ciudadana.</a:t>
            </a:r>
          </a:p>
        </p:txBody>
      </p:sp>
      <p:sp>
        <p:nvSpPr>
          <p:cNvPr id="5" name="CuadroTexto 4">
            <a:extLst>
              <a:ext uri="{FF2B5EF4-FFF2-40B4-BE49-F238E27FC236}">
                <a16:creationId xmlns:a16="http://schemas.microsoft.com/office/drawing/2014/main" id="{7AD4E321-A75B-FAFE-37DB-DEC240677CA7}"/>
              </a:ext>
            </a:extLst>
          </p:cNvPr>
          <p:cNvSpPr txBox="1"/>
          <p:nvPr/>
        </p:nvSpPr>
        <p:spPr>
          <a:xfrm>
            <a:off x="3049314" y="5077755"/>
            <a:ext cx="6093372" cy="1205458"/>
          </a:xfrm>
          <a:prstGeom prst="rect">
            <a:avLst/>
          </a:prstGeom>
          <a:noFill/>
        </p:spPr>
        <p:txBody>
          <a:bodyPr wrap="square">
            <a:spAutoFit/>
          </a:bodyPr>
          <a:lstStyle/>
          <a:p>
            <a:pPr marL="0" indent="0" algn="ctr" defTabSz="1219170">
              <a:spcBef>
                <a:spcPts val="1067"/>
              </a:spcBef>
              <a:buNone/>
            </a:pPr>
            <a:r>
              <a:rPr lang="es-ES" sz="1800" b="1" kern="0" dirty="0">
                <a:solidFill>
                  <a:srgbClr val="073763"/>
                </a:solidFill>
                <a:latin typeface="Calibri Light" panose="020F0302020204030204" pitchFamily="34" charset="0"/>
                <a:cs typeface="Calibri Light" panose="020F0302020204030204" pitchFamily="34" charset="0"/>
              </a:rPr>
              <a:t>Grupo Interno de Trabajo Social</a:t>
            </a:r>
          </a:p>
          <a:p>
            <a:pPr marL="0" indent="0" algn="ctr" defTabSz="1219170">
              <a:spcBef>
                <a:spcPts val="1067"/>
              </a:spcBef>
              <a:buNone/>
            </a:pPr>
            <a:r>
              <a:rPr lang="es-ES" sz="1800" b="1" kern="0" dirty="0">
                <a:solidFill>
                  <a:srgbClr val="073763"/>
                </a:solidFill>
                <a:latin typeface="Calibri Light" panose="020F0302020204030204" pitchFamily="34" charset="0"/>
                <a:cs typeface="Calibri Light" panose="020F0302020204030204" pitchFamily="34" charset="0"/>
              </a:rPr>
              <a:t>Vicepresidencia de Planeación, Riesgos y Entorno – VPRE</a:t>
            </a:r>
          </a:p>
          <a:p>
            <a:pPr marL="0" indent="0" algn="ctr" defTabSz="1219170">
              <a:spcBef>
                <a:spcPts val="1067"/>
              </a:spcBef>
              <a:buNone/>
            </a:pPr>
            <a:r>
              <a:rPr lang="es-ES" b="1" kern="0" dirty="0" smtClean="0">
                <a:solidFill>
                  <a:srgbClr val="073763"/>
                </a:solidFill>
                <a:latin typeface="Calibri Light" panose="020F0302020204030204" pitchFamily="34" charset="0"/>
                <a:cs typeface="Calibri Light" panose="020F0302020204030204" pitchFamily="34" charset="0"/>
              </a:rPr>
              <a:t>Diciembre </a:t>
            </a:r>
            <a:r>
              <a:rPr lang="es-ES" sz="1800" b="1" kern="0" dirty="0">
                <a:solidFill>
                  <a:srgbClr val="073763"/>
                </a:solidFill>
                <a:latin typeface="Calibri Light" panose="020F0302020204030204" pitchFamily="34" charset="0"/>
                <a:cs typeface="Calibri Light" panose="020F0302020204030204" pitchFamily="34" charset="0"/>
              </a:rPr>
              <a:t>2023</a:t>
            </a:r>
            <a:endParaRPr lang="en-US" sz="1800" b="1" kern="0" dirty="0">
              <a:solidFill>
                <a:srgbClr val="07376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DA529F7-4AF6-1C76-3B03-76764B039CFE}"/>
              </a:ext>
            </a:extLst>
          </p:cNvPr>
          <p:cNvPicPr>
            <a:picLocks noChangeAspect="1"/>
          </p:cNvPicPr>
          <p:nvPr/>
        </p:nvPicPr>
        <p:blipFill>
          <a:blip r:embed="rId2"/>
          <a:stretch>
            <a:fillRect/>
          </a:stretch>
        </p:blipFill>
        <p:spPr>
          <a:xfrm>
            <a:off x="4349430" y="3499758"/>
            <a:ext cx="1054092" cy="1054092"/>
          </a:xfrm>
          <a:prstGeom prst="rect">
            <a:avLst/>
          </a:prstGeom>
        </p:spPr>
      </p:pic>
      <p:sp>
        <p:nvSpPr>
          <p:cNvPr id="3" name="Rectángulo 2">
            <a:extLst>
              <a:ext uri="{FF2B5EF4-FFF2-40B4-BE49-F238E27FC236}">
                <a16:creationId xmlns:a16="http://schemas.microsoft.com/office/drawing/2014/main" id="{D002EB2D-7E48-E573-48F2-99AB3ACC28C3}"/>
              </a:ext>
            </a:extLst>
          </p:cNvPr>
          <p:cNvSpPr/>
          <p:nvPr/>
        </p:nvSpPr>
        <p:spPr>
          <a:xfrm>
            <a:off x="1467658" y="1656465"/>
            <a:ext cx="9226846" cy="654282"/>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6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Garantizar el </a:t>
            </a:r>
            <a:r>
              <a:rPr kumimoji="0" lang="es-CO"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Derecho a la Vivienda </a:t>
            </a:r>
            <a:r>
              <a:rPr lang="es-CO" b="1" dirty="0">
                <a:solidFill>
                  <a:srgbClr val="010407"/>
                </a:solidFill>
                <a:latin typeface="Calibri Light" panose="020F0302020204030204" pitchFamily="34" charset="0"/>
                <a:cs typeface="Calibri Light" panose="020F0302020204030204" pitchFamily="34" charset="0"/>
              </a:rPr>
              <a:t>D</a:t>
            </a:r>
            <a:r>
              <a:rPr kumimoji="0" lang="es-CO" b="1" u="none" strike="noStrike" kern="1200" cap="none" spc="0" normalizeH="0" baseline="0" noProof="0" dirty="0" err="1">
                <a:ln>
                  <a:noFill/>
                </a:ln>
                <a:solidFill>
                  <a:srgbClr val="010407"/>
                </a:solidFill>
                <a:effectLst/>
                <a:uLnTx/>
                <a:uFillTx/>
                <a:latin typeface="Calibri Light" panose="020F0302020204030204" pitchFamily="34" charset="0"/>
                <a:cs typeface="Calibri Light" panose="020F0302020204030204" pitchFamily="34" charset="0"/>
              </a:rPr>
              <a:t>igna</a:t>
            </a:r>
            <a:r>
              <a:rPr kumimoji="0" lang="es-CO" sz="16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de las unidades sociales ubicadas en las áreas de  terreno requeridas para los proyectos. </a:t>
            </a:r>
          </a:p>
        </p:txBody>
      </p:sp>
      <p:sp>
        <p:nvSpPr>
          <p:cNvPr id="4" name="Rectángulo 3">
            <a:extLst>
              <a:ext uri="{FF2B5EF4-FFF2-40B4-BE49-F238E27FC236}">
                <a16:creationId xmlns:a16="http://schemas.microsoft.com/office/drawing/2014/main" id="{0D1FE616-D800-6F52-659B-EB80F9759392}"/>
              </a:ext>
            </a:extLst>
          </p:cNvPr>
          <p:cNvSpPr/>
          <p:nvPr/>
        </p:nvSpPr>
        <p:spPr>
          <a:xfrm>
            <a:off x="6112185" y="5784637"/>
            <a:ext cx="2866715" cy="26161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p:txBody>
      </p:sp>
      <p:sp>
        <p:nvSpPr>
          <p:cNvPr id="5" name="Rectángulo 4">
            <a:extLst>
              <a:ext uri="{FF2B5EF4-FFF2-40B4-BE49-F238E27FC236}">
                <a16:creationId xmlns:a16="http://schemas.microsoft.com/office/drawing/2014/main" id="{931865AB-F2AA-737F-4A20-EA19EFB62CCA}"/>
              </a:ext>
            </a:extLst>
          </p:cNvPr>
          <p:cNvSpPr/>
          <p:nvPr/>
        </p:nvSpPr>
        <p:spPr>
          <a:xfrm>
            <a:off x="650624" y="3266508"/>
            <a:ext cx="3019896" cy="892552"/>
          </a:xfrm>
          <a:prstGeom prst="rect">
            <a:avLst/>
          </a:prstGeom>
          <a:ln>
            <a:solidFill>
              <a:srgbClr val="FF1B1B"/>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rgbClr val="010407"/>
                </a:solidFill>
                <a:latin typeface="Calibri Light" panose="020F0302020204030204" pitchFamily="34" charset="0"/>
                <a:cs typeface="Calibri Light" panose="020F0302020204030204" pitchFamily="34" charset="0"/>
              </a:rPr>
              <a:t>12.937</a:t>
            </a: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Personas beneficiadas con el desarrollo de proyectos productivos.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Se han reconocido más de </a:t>
            </a:r>
            <a:r>
              <a:rPr kumimoji="0" lang="es-CO" sz="1400" b="1"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2</a:t>
            </a:r>
            <a:r>
              <a:rPr lang="es-CO" sz="1400" b="1" dirty="0">
                <a:solidFill>
                  <a:srgbClr val="010407"/>
                </a:solidFill>
                <a:latin typeface="Calibri Light" panose="020F0302020204030204" pitchFamily="34" charset="0"/>
                <a:cs typeface="Calibri Light" panose="020F0302020204030204" pitchFamily="34" charset="0"/>
              </a:rPr>
              <a:t>.334</a:t>
            </a:r>
            <a:r>
              <a:rPr kumimoji="0" lang="es-CO" sz="1400" b="1" u="none" strike="noStrike" kern="1200" cap="none" spc="0" normalizeH="0" baseline="0" noProof="0" dirty="0">
                <a:ln>
                  <a:noFill/>
                </a:ln>
                <a:solidFill>
                  <a:srgbClr val="FF0000"/>
                </a:solidFill>
                <a:effectLst/>
                <a:uLnTx/>
                <a:uFillTx/>
                <a:latin typeface="Calibri Light" panose="020F0302020204030204" pitchFamily="34" charset="0"/>
                <a:cs typeface="Calibri Light" panose="020F0302020204030204" pitchFamily="34" charset="0"/>
              </a:rPr>
              <a:t> </a:t>
            </a:r>
            <a:r>
              <a:rPr kumimoji="0" lang="es-CO" sz="1400" b="1"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millones</a:t>
            </a:r>
            <a:endParaRPr kumimoji="0" lang="es-CO" sz="1200" b="1"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6" name="Rectángulo 5">
            <a:extLst>
              <a:ext uri="{FF2B5EF4-FFF2-40B4-BE49-F238E27FC236}">
                <a16:creationId xmlns:a16="http://schemas.microsoft.com/office/drawing/2014/main" id="{8E527FA9-B6E6-4FD5-9745-80B88572F910}"/>
              </a:ext>
            </a:extLst>
          </p:cNvPr>
          <p:cNvSpPr/>
          <p:nvPr/>
        </p:nvSpPr>
        <p:spPr>
          <a:xfrm>
            <a:off x="6132566" y="3317705"/>
            <a:ext cx="2427530" cy="1077218"/>
          </a:xfrm>
          <a:prstGeom prst="rect">
            <a:avLst/>
          </a:prstGeom>
          <a:ln>
            <a:solidFill>
              <a:srgbClr val="FF1B1B"/>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rgbClr val="010407"/>
                </a:solidFill>
                <a:latin typeface="Calibri Light" panose="020F0302020204030204" pitchFamily="34" charset="0"/>
                <a:cs typeface="Calibri Light" panose="020F0302020204030204" pitchFamily="34" charset="0"/>
              </a:rPr>
              <a:t>13</a:t>
            </a: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Unidades Sociales reasentadas.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200" dirty="0">
              <a:solidFill>
                <a:srgbClr val="000000"/>
              </a:solidFill>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Con una inversión de </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a:t>
            </a:r>
            <a:r>
              <a:rPr lang="es-CO" sz="1400" b="1" dirty="0">
                <a:solidFill>
                  <a:srgbClr val="010407"/>
                </a:solidFill>
                <a:latin typeface="Calibri Light" panose="020F0302020204030204" pitchFamily="34" charset="0"/>
                <a:cs typeface="Calibri Light" panose="020F0302020204030204" pitchFamily="34" charset="0"/>
              </a:rPr>
              <a:t>88</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0 </a:t>
            </a:r>
            <a:r>
              <a:rPr kumimoji="0" lang="es-CO" sz="120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millones invertidos en planes de reasentamiento.</a:t>
            </a:r>
            <a:endParaRPr kumimoji="0" lang="es-CO" sz="12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cxnSp>
        <p:nvCxnSpPr>
          <p:cNvPr id="7" name="Conector angular 3">
            <a:extLst>
              <a:ext uri="{FF2B5EF4-FFF2-40B4-BE49-F238E27FC236}">
                <a16:creationId xmlns:a16="http://schemas.microsoft.com/office/drawing/2014/main" id="{543EAFD3-E9CE-7445-8345-D94893708635}"/>
              </a:ext>
            </a:extLst>
          </p:cNvPr>
          <p:cNvCxnSpPr>
            <a:stCxn id="2" idx="1"/>
          </p:cNvCxnSpPr>
          <p:nvPr/>
        </p:nvCxnSpPr>
        <p:spPr>
          <a:xfrm rot="10800000">
            <a:off x="3698164" y="3820506"/>
            <a:ext cx="651266" cy="206298"/>
          </a:xfrm>
          <a:prstGeom prst="bentConnector3">
            <a:avLst/>
          </a:prstGeom>
          <a:ln>
            <a:solidFill>
              <a:srgbClr val="FF1B1B"/>
            </a:solidFill>
          </a:ln>
        </p:spPr>
        <p:style>
          <a:lnRef idx="1">
            <a:schemeClr val="accent1"/>
          </a:lnRef>
          <a:fillRef idx="0">
            <a:schemeClr val="accent1"/>
          </a:fillRef>
          <a:effectRef idx="0">
            <a:schemeClr val="accent1"/>
          </a:effectRef>
          <a:fontRef idx="minor">
            <a:schemeClr val="tx1"/>
          </a:fontRef>
        </p:style>
      </p:cxnSp>
      <p:cxnSp>
        <p:nvCxnSpPr>
          <p:cNvPr id="8" name="Conector angular 5">
            <a:extLst>
              <a:ext uri="{FF2B5EF4-FFF2-40B4-BE49-F238E27FC236}">
                <a16:creationId xmlns:a16="http://schemas.microsoft.com/office/drawing/2014/main" id="{8DA5B2F2-8998-4070-DD90-E7458B020A99}"/>
              </a:ext>
            </a:extLst>
          </p:cNvPr>
          <p:cNvCxnSpPr>
            <a:stCxn id="2" idx="3"/>
          </p:cNvCxnSpPr>
          <p:nvPr/>
        </p:nvCxnSpPr>
        <p:spPr>
          <a:xfrm flipV="1">
            <a:off x="5403522" y="3820506"/>
            <a:ext cx="736966" cy="206298"/>
          </a:xfrm>
          <a:prstGeom prst="bentConnector3">
            <a:avLst/>
          </a:prstGeom>
          <a:ln>
            <a:solidFill>
              <a:srgbClr val="FF1B1B"/>
            </a:solidFill>
          </a:ln>
        </p:spPr>
        <p:style>
          <a:lnRef idx="1">
            <a:schemeClr val="accent1"/>
          </a:lnRef>
          <a:fillRef idx="0">
            <a:schemeClr val="accent1"/>
          </a:fillRef>
          <a:effectRef idx="0">
            <a:schemeClr val="accent1"/>
          </a:effectRef>
          <a:fontRef idx="minor">
            <a:schemeClr val="tx1"/>
          </a:fontRef>
        </p:style>
      </p:cxnSp>
      <p:sp>
        <p:nvSpPr>
          <p:cNvPr id="9" name="Google Shape;438;p68">
            <a:extLst>
              <a:ext uri="{FF2B5EF4-FFF2-40B4-BE49-F238E27FC236}">
                <a16:creationId xmlns:a16="http://schemas.microsoft.com/office/drawing/2014/main" id="{A05845D7-C87D-5249-0357-1D616B55A174}"/>
              </a:ext>
            </a:extLst>
          </p:cNvPr>
          <p:cNvSpPr txBox="1"/>
          <p:nvPr/>
        </p:nvSpPr>
        <p:spPr>
          <a:xfrm>
            <a:off x="3290310" y="4875037"/>
            <a:ext cx="3159976" cy="1584698"/>
          </a:xfrm>
          <a:prstGeom prst="rect">
            <a:avLst/>
          </a:prstGeom>
          <a:noFill/>
          <a:ln>
            <a:solidFill>
              <a:srgbClr val="FF0000"/>
            </a:solid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Meta 1</a:t>
            </a:r>
          </a:p>
          <a:p>
            <a:pPr algn="ctr" defTabSz="1219170">
              <a:buClr>
                <a:srgbClr val="000000"/>
              </a:buClr>
            </a:pPr>
            <a:endParaRPr lang="es-CO" sz="16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Garantizar una movilización significativa de recursos procedentes de diversas fuentes, para poner en práctica programas y políticas encaminadas a poner fin a la pobreza en todas sus dimensiones</a:t>
            </a:r>
            <a:endParaRPr lang="es-MX" sz="1300" kern="0" dirty="0">
              <a:solidFill>
                <a:srgbClr val="000000"/>
              </a:solidFill>
              <a:latin typeface="Calibri Light" panose="020F0302020204030204" pitchFamily="34" charset="0"/>
              <a:cs typeface="Calibri Light" panose="020F0302020204030204" pitchFamily="34" charset="0"/>
              <a:sym typeface="Economica"/>
            </a:endParaRPr>
          </a:p>
        </p:txBody>
      </p:sp>
      <p:pic>
        <p:nvPicPr>
          <p:cNvPr id="10" name="Imagen 9">
            <a:extLst>
              <a:ext uri="{FF2B5EF4-FFF2-40B4-BE49-F238E27FC236}">
                <a16:creationId xmlns:a16="http://schemas.microsoft.com/office/drawing/2014/main" id="{D2077835-DFAD-946C-EABE-DA0102F15688}"/>
              </a:ext>
            </a:extLst>
          </p:cNvPr>
          <p:cNvPicPr>
            <a:picLocks noChangeAspect="1"/>
          </p:cNvPicPr>
          <p:nvPr/>
        </p:nvPicPr>
        <p:blipFill>
          <a:blip r:embed="rId3"/>
          <a:stretch>
            <a:fillRect/>
          </a:stretch>
        </p:blipFill>
        <p:spPr>
          <a:xfrm>
            <a:off x="9863845" y="2367008"/>
            <a:ext cx="1457980" cy="1132750"/>
          </a:xfrm>
          <a:prstGeom prst="ellipse">
            <a:avLst/>
          </a:prstGeom>
        </p:spPr>
      </p:pic>
      <p:cxnSp>
        <p:nvCxnSpPr>
          <p:cNvPr id="11" name="Conector recto 10">
            <a:extLst>
              <a:ext uri="{FF2B5EF4-FFF2-40B4-BE49-F238E27FC236}">
                <a16:creationId xmlns:a16="http://schemas.microsoft.com/office/drawing/2014/main" id="{32077627-7F0A-5593-5346-A41CB1AC8ED7}"/>
              </a:ext>
            </a:extLst>
          </p:cNvPr>
          <p:cNvCxnSpPr>
            <a:stCxn id="2" idx="2"/>
            <a:endCxn id="9" idx="0"/>
          </p:cNvCxnSpPr>
          <p:nvPr/>
        </p:nvCxnSpPr>
        <p:spPr>
          <a:xfrm flipH="1">
            <a:off x="4870298" y="4553850"/>
            <a:ext cx="6178" cy="32118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Gráfico 11" descr="Bocadillo de pensamiento contorno">
            <a:extLst>
              <a:ext uri="{FF2B5EF4-FFF2-40B4-BE49-F238E27FC236}">
                <a16:creationId xmlns:a16="http://schemas.microsoft.com/office/drawing/2014/main" id="{C685E8B2-942F-660A-719E-E3CB6B4C52B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3258" y="1644082"/>
            <a:ext cx="914400" cy="914400"/>
          </a:xfrm>
          <a:prstGeom prst="rect">
            <a:avLst/>
          </a:prstGeom>
        </p:spPr>
      </p:pic>
      <p:sp>
        <p:nvSpPr>
          <p:cNvPr id="13" name="Proceso alternativo 6">
            <a:extLst>
              <a:ext uri="{FF2B5EF4-FFF2-40B4-BE49-F238E27FC236}">
                <a16:creationId xmlns:a16="http://schemas.microsoft.com/office/drawing/2014/main" id="{5740374B-A1CF-1617-1205-6F2D98E7B08C}"/>
              </a:ext>
            </a:extLst>
          </p:cNvPr>
          <p:cNvSpPr/>
          <p:nvPr/>
        </p:nvSpPr>
        <p:spPr>
          <a:xfrm>
            <a:off x="9144649" y="3499758"/>
            <a:ext cx="2896371" cy="198290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3C5DA6D6-4314-92D2-450F-3B0D41708867}"/>
              </a:ext>
            </a:extLst>
          </p:cNvPr>
          <p:cNvSpPr/>
          <p:nvPr/>
        </p:nvSpPr>
        <p:spPr>
          <a:xfrm>
            <a:off x="0" y="645973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15" name="Rectángulo 14">
            <a:extLst>
              <a:ext uri="{FF2B5EF4-FFF2-40B4-BE49-F238E27FC236}">
                <a16:creationId xmlns:a16="http://schemas.microsoft.com/office/drawing/2014/main" id="{A1FDA563-168F-F403-5EA7-3193D90E9D6A}"/>
              </a:ext>
            </a:extLst>
          </p:cNvPr>
          <p:cNvSpPr/>
          <p:nvPr/>
        </p:nvSpPr>
        <p:spPr>
          <a:xfrm>
            <a:off x="9350152" y="3660215"/>
            <a:ext cx="2736613" cy="1661993"/>
          </a:xfrm>
          <a:prstGeom prst="rect">
            <a:avLst/>
          </a:prstGeom>
        </p:spPr>
        <p:txBody>
          <a:bodyPr wrap="square">
            <a:sp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ARTÍCULO 25</a:t>
            </a:r>
          </a:p>
          <a:p>
            <a:pPr algn="ctr" defTabSz="1219170">
              <a:buClr>
                <a:srgbClr val="000000"/>
              </a:buClr>
            </a:pPr>
            <a:endParaRPr lang="es-CO" sz="14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Toda persona tiene derecho a un nivel de vida adecuado que le asegure, así como a su familia, la salud y el bienestar, y en especial la alimentación, el vestido, la vivienda, la asistencia médica y los servicios sociales necesarios.</a:t>
            </a: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sp>
        <p:nvSpPr>
          <p:cNvPr id="16" name="Rectángulo 15">
            <a:extLst>
              <a:ext uri="{FF2B5EF4-FFF2-40B4-BE49-F238E27FC236}">
                <a16:creationId xmlns:a16="http://schemas.microsoft.com/office/drawing/2014/main" id="{70125E5C-0E85-243C-5170-A9252B03D350}"/>
              </a:ext>
            </a:extLst>
          </p:cNvPr>
          <p:cNvSpPr/>
          <p:nvPr/>
        </p:nvSpPr>
        <p:spPr>
          <a:xfrm>
            <a:off x="2751897" y="770723"/>
            <a:ext cx="6598255"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Tree>
    <p:extLst>
      <p:ext uri="{BB962C8B-B14F-4D97-AF65-F5344CB8AC3E}">
        <p14:creationId xmlns:p14="http://schemas.microsoft.com/office/powerpoint/2010/main" val="144606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4" descr="Resultado de imagen para ods 17 alianzas para lograr los objetivos">
            <a:extLst>
              <a:ext uri="{FF2B5EF4-FFF2-40B4-BE49-F238E27FC236}">
                <a16:creationId xmlns:a16="http://schemas.microsoft.com/office/drawing/2014/main" id="{99695C54-BD90-7898-76CF-D2D8812FC6E3}"/>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5011" t="5793" r="5011" b="5793"/>
          <a:stretch/>
        </p:blipFill>
        <p:spPr bwMode="auto">
          <a:xfrm>
            <a:off x="4084642" y="3253866"/>
            <a:ext cx="1133744" cy="111404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327788B6-60B9-72B2-CB70-007ACC2FCA59}"/>
              </a:ext>
            </a:extLst>
          </p:cNvPr>
          <p:cNvSpPr/>
          <p:nvPr/>
        </p:nvSpPr>
        <p:spPr>
          <a:xfrm>
            <a:off x="5915526" y="3288341"/>
            <a:ext cx="2182688" cy="677108"/>
          </a:xfrm>
          <a:prstGeom prst="rect">
            <a:avLst/>
          </a:prstGeom>
          <a:ln>
            <a:solidFill>
              <a:srgbClr val="0D4677"/>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rgbClr val="010407"/>
                </a:solidFill>
                <a:latin typeface="Calibri Light" panose="020F0302020204030204" pitchFamily="34" charset="0"/>
                <a:cs typeface="Calibri Light" panose="020F0302020204030204" pitchFamily="34" charset="0"/>
              </a:rPr>
              <a:t>20.770</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rPr>
              <a:t>  Socializaciones con comunidades realizadas en proyectos ANI.</a:t>
            </a:r>
            <a:endParaRPr kumimoji="0" lang="en-US"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endParaRPr>
          </a:p>
        </p:txBody>
      </p:sp>
      <p:cxnSp>
        <p:nvCxnSpPr>
          <p:cNvPr id="4" name="Conector angular 3">
            <a:extLst>
              <a:ext uri="{FF2B5EF4-FFF2-40B4-BE49-F238E27FC236}">
                <a16:creationId xmlns:a16="http://schemas.microsoft.com/office/drawing/2014/main" id="{509C93A3-076C-1DC9-A973-34F5BC4E107C}"/>
              </a:ext>
            </a:extLst>
          </p:cNvPr>
          <p:cNvCxnSpPr>
            <a:stCxn id="2" idx="1"/>
          </p:cNvCxnSpPr>
          <p:nvPr/>
        </p:nvCxnSpPr>
        <p:spPr>
          <a:xfrm rot="10800000">
            <a:off x="3417446" y="3626895"/>
            <a:ext cx="667196" cy="183995"/>
          </a:xfrm>
          <a:prstGeom prst="bentConnector3">
            <a:avLst/>
          </a:prstGeom>
          <a:ln>
            <a:solidFill>
              <a:srgbClr val="0D4677"/>
            </a:solidFill>
          </a:ln>
        </p:spPr>
        <p:style>
          <a:lnRef idx="1">
            <a:schemeClr val="accent1"/>
          </a:lnRef>
          <a:fillRef idx="0">
            <a:schemeClr val="accent1"/>
          </a:fillRef>
          <a:effectRef idx="0">
            <a:schemeClr val="accent1"/>
          </a:effectRef>
          <a:fontRef idx="minor">
            <a:schemeClr val="tx1"/>
          </a:fontRef>
        </p:style>
      </p:cxnSp>
      <p:cxnSp>
        <p:nvCxnSpPr>
          <p:cNvPr id="5" name="Conector angular 5">
            <a:extLst>
              <a:ext uri="{FF2B5EF4-FFF2-40B4-BE49-F238E27FC236}">
                <a16:creationId xmlns:a16="http://schemas.microsoft.com/office/drawing/2014/main" id="{438395CE-B471-34B7-4A3B-62B1B8434DA1}"/>
              </a:ext>
            </a:extLst>
          </p:cNvPr>
          <p:cNvCxnSpPr>
            <a:stCxn id="2" idx="3"/>
          </p:cNvCxnSpPr>
          <p:nvPr/>
        </p:nvCxnSpPr>
        <p:spPr>
          <a:xfrm flipV="1">
            <a:off x="5218386" y="3626895"/>
            <a:ext cx="697140" cy="183994"/>
          </a:xfrm>
          <a:prstGeom prst="bentConnector3">
            <a:avLst/>
          </a:prstGeom>
          <a:ln>
            <a:solidFill>
              <a:srgbClr val="0D4677"/>
            </a:solidFill>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id="{584FFDD2-BCBA-5DBA-C72F-ECB22AFC5139}"/>
              </a:ext>
            </a:extLst>
          </p:cNvPr>
          <p:cNvSpPr/>
          <p:nvPr/>
        </p:nvSpPr>
        <p:spPr>
          <a:xfrm>
            <a:off x="8906028" y="3414364"/>
            <a:ext cx="2896371" cy="409626"/>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ARTÍCULO 27</a:t>
            </a:r>
          </a:p>
        </p:txBody>
      </p:sp>
      <p:sp>
        <p:nvSpPr>
          <p:cNvPr id="7" name="Rectángulo 6">
            <a:extLst>
              <a:ext uri="{FF2B5EF4-FFF2-40B4-BE49-F238E27FC236}">
                <a16:creationId xmlns:a16="http://schemas.microsoft.com/office/drawing/2014/main" id="{C2FE3776-A704-7C9C-F56D-25E394214BD2}"/>
              </a:ext>
            </a:extLst>
          </p:cNvPr>
          <p:cNvSpPr/>
          <p:nvPr/>
        </p:nvSpPr>
        <p:spPr>
          <a:xfrm>
            <a:off x="8959119" y="4012392"/>
            <a:ext cx="2857404" cy="1015663"/>
          </a:xfrm>
          <a:prstGeom prst="rect">
            <a:avLst/>
          </a:prstGeom>
        </p:spPr>
        <p:txBody>
          <a:bodyPr wrap="square">
            <a:spAutoFit/>
          </a:bodyPr>
          <a:lstStyle/>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Toda persona tiene derecho a tomar parte libremente en la vida cultural de la comunidad, y a participar en el progreso y en los beneficios que de él resulten.</a:t>
            </a:r>
          </a:p>
          <a:p>
            <a:pPr algn="just" defTabSz="1219170">
              <a:buClr>
                <a:srgbClr val="000000"/>
              </a:buClr>
            </a:pPr>
            <a:endParaRPr lang="es-CO" sz="1200" kern="0" dirty="0">
              <a:solidFill>
                <a:srgbClr val="000000"/>
              </a:solidFill>
              <a:latin typeface="Calibri Light" panose="020F0302020204030204" pitchFamily="34" charset="0"/>
              <a:cs typeface="Calibri Light" panose="020F0302020204030204" pitchFamily="34" charset="0"/>
              <a:sym typeface="Arial"/>
            </a:endParaRPr>
          </a:p>
        </p:txBody>
      </p:sp>
      <p:sp>
        <p:nvSpPr>
          <p:cNvPr id="8" name="Google Shape;438;p68">
            <a:extLst>
              <a:ext uri="{FF2B5EF4-FFF2-40B4-BE49-F238E27FC236}">
                <a16:creationId xmlns:a16="http://schemas.microsoft.com/office/drawing/2014/main" id="{2C4DA678-09E7-1F83-F412-495E35AF946E}"/>
              </a:ext>
            </a:extLst>
          </p:cNvPr>
          <p:cNvSpPr txBox="1"/>
          <p:nvPr/>
        </p:nvSpPr>
        <p:spPr>
          <a:xfrm>
            <a:off x="2852670" y="5050644"/>
            <a:ext cx="3306143" cy="1605413"/>
          </a:xfrm>
          <a:prstGeom prst="rect">
            <a:avLst/>
          </a:prstGeom>
          <a:noFill/>
          <a:ln>
            <a:solidFill>
              <a:schemeClr val="tx1"/>
            </a:solidFill>
          </a:ln>
        </p:spPr>
        <p:txBody>
          <a:bodyPr spcFirstLastPara="1" wrap="square" lIns="121900" tIns="121900" rIns="121900" bIns="121900" anchor="t" anchorCtr="0">
            <a:no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Meta 17.17</a:t>
            </a:r>
          </a:p>
          <a:p>
            <a:pPr algn="ctr" defTabSz="1219170">
              <a:buClr>
                <a:srgbClr val="000000"/>
              </a:buClr>
            </a:pPr>
            <a:endParaRPr lang="es-CO" sz="14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MX" sz="1200" kern="0" dirty="0">
                <a:solidFill>
                  <a:srgbClr val="000000"/>
                </a:solidFill>
                <a:latin typeface="Calibri Light" panose="020F0302020204030204" pitchFamily="34" charset="0"/>
                <a:cs typeface="Calibri Light" panose="020F0302020204030204" pitchFamily="34" charset="0"/>
              </a:rPr>
              <a:t>Alentar y promover la constitución de alianzas eficaces en las esferas pública, público-privada y de la sociedad civil aprovechando la experiencia y las estrategias de obtención de recursos de las asociaciones.</a:t>
            </a:r>
          </a:p>
          <a:p>
            <a:pPr algn="just" defTabSz="1219170">
              <a:buClr>
                <a:srgbClr val="000000"/>
              </a:buClr>
            </a:pPr>
            <a:r>
              <a:rPr lang="es-MX" sz="1300" kern="0" dirty="0">
                <a:solidFill>
                  <a:srgbClr val="000000"/>
                </a:solidFill>
                <a:latin typeface="Century Gothic" panose="020B0502020202020204" pitchFamily="34" charset="0"/>
                <a:cs typeface="Arial"/>
                <a:sym typeface="Arial"/>
              </a:rPr>
              <a:t>.</a:t>
            </a:r>
            <a:endParaRPr lang="es-MX" sz="1300" kern="0" dirty="0">
              <a:solidFill>
                <a:srgbClr val="000000"/>
              </a:solidFill>
              <a:latin typeface="Century Gothic" panose="020B0502020202020204" pitchFamily="34" charset="0"/>
              <a:cs typeface="Arial"/>
              <a:sym typeface="Economica"/>
            </a:endParaRPr>
          </a:p>
        </p:txBody>
      </p:sp>
      <p:pic>
        <p:nvPicPr>
          <p:cNvPr id="9" name="Imagen 8">
            <a:extLst>
              <a:ext uri="{FF2B5EF4-FFF2-40B4-BE49-F238E27FC236}">
                <a16:creationId xmlns:a16="http://schemas.microsoft.com/office/drawing/2014/main" id="{D6BCD428-FADF-43A6-058F-FF3E83DDCAD0}"/>
              </a:ext>
            </a:extLst>
          </p:cNvPr>
          <p:cNvPicPr>
            <a:picLocks noChangeAspect="1"/>
          </p:cNvPicPr>
          <p:nvPr/>
        </p:nvPicPr>
        <p:blipFill>
          <a:blip r:embed="rId3"/>
          <a:stretch>
            <a:fillRect/>
          </a:stretch>
        </p:blipFill>
        <p:spPr>
          <a:xfrm>
            <a:off x="9678315" y="2022451"/>
            <a:ext cx="1457980" cy="1132750"/>
          </a:xfrm>
          <a:prstGeom prst="ellipse">
            <a:avLst/>
          </a:prstGeom>
        </p:spPr>
      </p:pic>
      <p:sp>
        <p:nvSpPr>
          <p:cNvPr id="10" name="Proceso alternativo 6">
            <a:extLst>
              <a:ext uri="{FF2B5EF4-FFF2-40B4-BE49-F238E27FC236}">
                <a16:creationId xmlns:a16="http://schemas.microsoft.com/office/drawing/2014/main" id="{D841B37E-9C17-2522-8C37-4807721BBE81}"/>
              </a:ext>
            </a:extLst>
          </p:cNvPr>
          <p:cNvSpPr/>
          <p:nvPr/>
        </p:nvSpPr>
        <p:spPr>
          <a:xfrm>
            <a:off x="8939636" y="3252925"/>
            <a:ext cx="2896371" cy="1797719"/>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Conector recto 10">
            <a:extLst>
              <a:ext uri="{FF2B5EF4-FFF2-40B4-BE49-F238E27FC236}">
                <a16:creationId xmlns:a16="http://schemas.microsoft.com/office/drawing/2014/main" id="{61ACEC63-1426-EDD8-4C6E-5AC7BB612C3B}"/>
              </a:ext>
            </a:extLst>
          </p:cNvPr>
          <p:cNvCxnSpPr>
            <a:stCxn id="2" idx="2"/>
          </p:cNvCxnSpPr>
          <p:nvPr/>
        </p:nvCxnSpPr>
        <p:spPr>
          <a:xfrm flipH="1">
            <a:off x="4651513" y="4367912"/>
            <a:ext cx="1" cy="6827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Gráfico 11" descr="Bocadillo de pensamiento contorno">
            <a:extLst>
              <a:ext uri="{FF2B5EF4-FFF2-40B4-BE49-F238E27FC236}">
                <a16:creationId xmlns:a16="http://schemas.microsoft.com/office/drawing/2014/main" id="{29FC5712-36CB-5AA9-05EE-EA830364EF3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68808" y="1567149"/>
            <a:ext cx="914400" cy="914400"/>
          </a:xfrm>
          <a:prstGeom prst="rect">
            <a:avLst/>
          </a:prstGeom>
        </p:spPr>
      </p:pic>
      <p:sp>
        <p:nvSpPr>
          <p:cNvPr id="13" name="Rectángulo 12">
            <a:extLst>
              <a:ext uri="{FF2B5EF4-FFF2-40B4-BE49-F238E27FC236}">
                <a16:creationId xmlns:a16="http://schemas.microsoft.com/office/drawing/2014/main" id="{2A826FEF-BB42-B6F0-7F90-04CBE4697A60}"/>
              </a:ext>
            </a:extLst>
          </p:cNvPr>
          <p:cNvSpPr/>
          <p:nvPr/>
        </p:nvSpPr>
        <p:spPr>
          <a:xfrm>
            <a:off x="7728" y="660145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14" name="Rectángulo 13">
            <a:extLst>
              <a:ext uri="{FF2B5EF4-FFF2-40B4-BE49-F238E27FC236}">
                <a16:creationId xmlns:a16="http://schemas.microsoft.com/office/drawing/2014/main" id="{857FDB23-33C2-1F57-69F4-646C4CD0A48A}"/>
              </a:ext>
            </a:extLst>
          </p:cNvPr>
          <p:cNvSpPr/>
          <p:nvPr/>
        </p:nvSpPr>
        <p:spPr>
          <a:xfrm>
            <a:off x="597295" y="3180283"/>
            <a:ext cx="2798402" cy="1077218"/>
          </a:xfrm>
          <a:prstGeom prst="rect">
            <a:avLst/>
          </a:prstGeom>
          <a:ln>
            <a:solidFill>
              <a:srgbClr val="0D4677"/>
            </a:solidFill>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113 </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oficinas fijas y satélites y </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186</a:t>
            </a:r>
            <a:r>
              <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 </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oficinas móviles.</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400" b="1" dirty="0">
                <a:solidFill>
                  <a:srgbClr val="010407"/>
                </a:solidFill>
                <a:latin typeface="Calibri Light" panose="020F0302020204030204" pitchFamily="34" charset="0"/>
                <a:cs typeface="Calibri Light" panose="020F0302020204030204" pitchFamily="34" charset="0"/>
                <a:sym typeface="Arial"/>
              </a:rPr>
              <a:t>25.571</a:t>
            </a:r>
            <a:r>
              <a:rPr kumimoji="0" lang="es-CO" sz="1200" u="none" strike="noStrike" kern="1200" cap="none" spc="0" normalizeH="0" baseline="0" noProof="0" dirty="0">
                <a:ln>
                  <a:noFill/>
                </a:ln>
                <a:solidFill>
                  <a:srgbClr val="222222"/>
                </a:solidFill>
                <a:effectLst/>
                <a:uLnTx/>
                <a:uFillTx/>
                <a:latin typeface="Calibri Light" panose="020F0302020204030204" pitchFamily="34" charset="0"/>
                <a:cs typeface="Calibri Light" panose="020F0302020204030204" pitchFamily="34" charset="0"/>
                <a:sym typeface="Arial"/>
              </a:rPr>
              <a:t> usuarios atendidos </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en los sistemas de atención. </a:t>
            </a:r>
            <a:endParaRPr kumimoji="0" lang="en-US"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p:txBody>
      </p:sp>
      <p:sp>
        <p:nvSpPr>
          <p:cNvPr id="15" name="Rectángulo 14">
            <a:extLst>
              <a:ext uri="{FF2B5EF4-FFF2-40B4-BE49-F238E27FC236}">
                <a16:creationId xmlns:a16="http://schemas.microsoft.com/office/drawing/2014/main" id="{48335C8B-4B2A-2832-9C10-417E127F1368}"/>
              </a:ext>
            </a:extLst>
          </p:cNvPr>
          <p:cNvSpPr/>
          <p:nvPr/>
        </p:nvSpPr>
        <p:spPr>
          <a:xfrm>
            <a:off x="1583208" y="1507527"/>
            <a:ext cx="5458688" cy="1331390"/>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Mediante el programa de atención al usuario a través de oficinas fijas, móviles y medios electrónicos y promoviendo la participación comunitaria y el control social se impacta positivamente al respeto y promoción del </a:t>
            </a:r>
            <a:r>
              <a:rPr kumimoji="0" lang="es-CO" sz="16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Derecho a la Participación</a:t>
            </a: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y al cumplimiento del </a:t>
            </a:r>
            <a:r>
              <a:rPr kumimoji="0" lang="es-CO" sz="16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ODS No. 17 Alianzas para lograr los objetivos.</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16" name="Rectángulo 15">
            <a:extLst>
              <a:ext uri="{FF2B5EF4-FFF2-40B4-BE49-F238E27FC236}">
                <a16:creationId xmlns:a16="http://schemas.microsoft.com/office/drawing/2014/main" id="{BE45B2DE-8F05-BD5B-4B1D-6C304A654F4E}"/>
              </a:ext>
            </a:extLst>
          </p:cNvPr>
          <p:cNvSpPr/>
          <p:nvPr/>
        </p:nvSpPr>
        <p:spPr>
          <a:xfrm>
            <a:off x="2650435" y="677529"/>
            <a:ext cx="6255593"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Tree>
    <p:extLst>
      <p:ext uri="{BB962C8B-B14F-4D97-AF65-F5344CB8AC3E}">
        <p14:creationId xmlns:p14="http://schemas.microsoft.com/office/powerpoint/2010/main" val="400561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5EAB9B3-E9BC-36FC-05EF-D05FEBB059C9}"/>
              </a:ext>
            </a:extLst>
          </p:cNvPr>
          <p:cNvSpPr/>
          <p:nvPr/>
        </p:nvSpPr>
        <p:spPr>
          <a:xfrm>
            <a:off x="1285615" y="1090423"/>
            <a:ext cx="9089785"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797DF265-0205-A61E-5B71-60086FEDCF64}"/>
              </a:ext>
            </a:extLst>
          </p:cNvPr>
          <p:cNvSpPr/>
          <p:nvPr/>
        </p:nvSpPr>
        <p:spPr>
          <a:xfrm>
            <a:off x="371215" y="3273308"/>
            <a:ext cx="2136044" cy="1508105"/>
          </a:xfrm>
          <a:prstGeom prst="rect">
            <a:avLst/>
          </a:prstGeom>
          <a:ln>
            <a:solidFill>
              <a:srgbClr val="FF9300"/>
            </a:solidFill>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alibri Light" panose="020F0302020204030204" pitchFamily="34" charset="0"/>
                <a:cs typeface="Calibri Light" panose="020F0302020204030204" pitchFamily="34" charset="0"/>
                <a:sym typeface="Arial"/>
              </a:rPr>
              <a:t>En proyectos</a:t>
            </a:r>
            <a:r>
              <a:rPr lang="es-CO" sz="1400" dirty="0">
                <a:solidFill>
                  <a:srgbClr val="010407"/>
                </a:solidFill>
                <a:latin typeface="Calibri Light" panose="020F0302020204030204" pitchFamily="34" charset="0"/>
                <a:cs typeface="Calibri Light" panose="020F0302020204030204" pitchFamily="34" charset="0"/>
                <a:sym typeface="Arial"/>
              </a:rPr>
              <a:t> </a:t>
            </a:r>
            <a:r>
              <a:rPr lang="es-CO" sz="1400" b="1" dirty="0">
                <a:solidFill>
                  <a:srgbClr val="010407"/>
                </a:solidFill>
                <a:latin typeface="Calibri Light" panose="020F0302020204030204" pitchFamily="34" charset="0"/>
                <a:cs typeface="Calibri Light" panose="020F0302020204030204" pitchFamily="34" charset="0"/>
                <a:sym typeface="Arial"/>
              </a:rPr>
              <a:t>4G</a:t>
            </a:r>
            <a:r>
              <a:rPr lang="es-CO" sz="1400" dirty="0">
                <a:solidFill>
                  <a:srgbClr val="010407"/>
                </a:solidFill>
                <a:latin typeface="Calibri Light" panose="020F0302020204030204" pitchFamily="34" charset="0"/>
                <a:cs typeface="Calibri Light" panose="020F0302020204030204" pitchFamily="34" charset="0"/>
                <a:sym typeface="Arial"/>
              </a:rPr>
              <a:t> </a:t>
            </a:r>
            <a:r>
              <a:rPr lang="es-CO" sz="1200" dirty="0">
                <a:solidFill>
                  <a:srgbClr val="010407"/>
                </a:solidFill>
                <a:latin typeface="Calibri Light" panose="020F0302020204030204" pitchFamily="34" charset="0"/>
                <a:cs typeface="Calibri Light" panose="020F0302020204030204" pitchFamily="34" charset="0"/>
                <a:sym typeface="Arial"/>
              </a:rPr>
              <a:t>se tiene un total de </a:t>
            </a:r>
            <a:r>
              <a:rPr lang="es-CO" sz="1400" b="1" dirty="0">
                <a:solidFill>
                  <a:srgbClr val="010407"/>
                </a:solidFill>
                <a:latin typeface="Calibri Light" panose="020F0302020204030204" pitchFamily="34" charset="0"/>
                <a:cs typeface="Calibri Light" panose="020F0302020204030204" pitchFamily="34" charset="0"/>
                <a:sym typeface="Arial"/>
              </a:rPr>
              <a:t>446</a:t>
            </a:r>
            <a:r>
              <a:rPr lang="es-CO" sz="1200" dirty="0">
                <a:solidFill>
                  <a:srgbClr val="010407"/>
                </a:solidFill>
                <a:latin typeface="Calibri Light" panose="020F0302020204030204" pitchFamily="34" charset="0"/>
                <a:cs typeface="Calibri Light" panose="020F0302020204030204" pitchFamily="34" charset="0"/>
                <a:sym typeface="Arial"/>
              </a:rPr>
              <a:t> Sitios Arqueológicos</a:t>
            </a:r>
            <a:endPar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alibri Light" panose="020F0302020204030204" pitchFamily="34" charset="0"/>
                <a:cs typeface="Calibri Light" panose="020F0302020204030204" pitchFamily="34" charset="0"/>
                <a:sym typeface="Arial"/>
              </a:rPr>
              <a:t>En proyectos </a:t>
            </a:r>
            <a:r>
              <a:rPr lang="es-CO" sz="1400" b="1" dirty="0">
                <a:solidFill>
                  <a:srgbClr val="010407"/>
                </a:solidFill>
                <a:latin typeface="Calibri Light" panose="020F0302020204030204" pitchFamily="34" charset="0"/>
                <a:cs typeface="Calibri Light" panose="020F0302020204030204" pitchFamily="34" charset="0"/>
                <a:sym typeface="Arial"/>
              </a:rPr>
              <a:t>3G</a:t>
            </a:r>
            <a:r>
              <a:rPr lang="es-CO" sz="1200" dirty="0">
                <a:solidFill>
                  <a:srgbClr val="010407"/>
                </a:solidFill>
                <a:latin typeface="Calibri Light" panose="020F0302020204030204" pitchFamily="34" charset="0"/>
                <a:cs typeface="Calibri Light" panose="020F0302020204030204" pitchFamily="34" charset="0"/>
                <a:sym typeface="Arial"/>
              </a:rPr>
              <a:t> se tiene un total de </a:t>
            </a:r>
            <a:r>
              <a:rPr lang="es-CO" sz="1400" b="1" dirty="0">
                <a:solidFill>
                  <a:srgbClr val="010407"/>
                </a:solidFill>
                <a:latin typeface="Calibri Light" panose="020F0302020204030204" pitchFamily="34" charset="0"/>
                <a:cs typeface="Calibri Light" panose="020F0302020204030204" pitchFamily="34" charset="0"/>
                <a:sym typeface="Arial"/>
              </a:rPr>
              <a:t>55</a:t>
            </a:r>
            <a:r>
              <a:rPr lang="es-CO" sz="1200" dirty="0">
                <a:solidFill>
                  <a:srgbClr val="010407"/>
                </a:solidFill>
                <a:latin typeface="Calibri Light" panose="020F0302020204030204" pitchFamily="34" charset="0"/>
                <a:cs typeface="Calibri Light" panose="020F0302020204030204" pitchFamily="34" charset="0"/>
                <a:sym typeface="Arial"/>
              </a:rPr>
              <a:t> Sitios Arqueológicos</a:t>
            </a:r>
            <a:r>
              <a:rPr kumimoji="0" lang="es-CO"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rPr>
              <a:t>. </a:t>
            </a:r>
            <a:endParaRPr kumimoji="0" lang="en-US" sz="12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sym typeface="Arial"/>
            </a:endParaRPr>
          </a:p>
        </p:txBody>
      </p:sp>
      <p:sp>
        <p:nvSpPr>
          <p:cNvPr id="4" name="Rectángulo 3">
            <a:extLst>
              <a:ext uri="{FF2B5EF4-FFF2-40B4-BE49-F238E27FC236}">
                <a16:creationId xmlns:a16="http://schemas.microsoft.com/office/drawing/2014/main" id="{FDF63406-1CBB-01A8-23FD-5F71A33F9470}"/>
              </a:ext>
            </a:extLst>
          </p:cNvPr>
          <p:cNvSpPr/>
          <p:nvPr/>
        </p:nvSpPr>
        <p:spPr>
          <a:xfrm>
            <a:off x="5176933" y="1915384"/>
            <a:ext cx="2522579" cy="1138773"/>
          </a:xfrm>
          <a:prstGeom prst="rect">
            <a:avLst/>
          </a:prstGeom>
          <a:ln>
            <a:solidFill>
              <a:srgbClr val="FF93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a:t>
            </a:r>
            <a:r>
              <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n </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4G</a:t>
            </a:r>
            <a:r>
              <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se tiene un total de </a:t>
            </a:r>
            <a:r>
              <a:rPr kumimoji="0" lang="es-CO"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3.123.964</a:t>
            </a:r>
            <a:r>
              <a:rPr lang="es-CO" sz="1200" dirty="0">
                <a:solidFill>
                  <a:srgbClr val="010407"/>
                </a:solidFill>
                <a:latin typeface="Calibri Light" panose="020F0302020204030204" pitchFamily="34" charset="0"/>
                <a:cs typeface="Calibri Light" panose="020F0302020204030204" pitchFamily="34" charset="0"/>
              </a:rPr>
              <a:t> Hallazgos Arqueológicos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alibri Light" panose="020F0302020204030204" pitchFamily="34" charset="0"/>
                <a:cs typeface="Calibri Light" panose="020F0302020204030204" pitchFamily="34" charset="0"/>
              </a:rPr>
              <a:t>En </a:t>
            </a:r>
            <a:r>
              <a:rPr lang="es-CO" sz="1400" b="1" dirty="0">
                <a:solidFill>
                  <a:srgbClr val="010407"/>
                </a:solidFill>
                <a:latin typeface="Calibri Light" panose="020F0302020204030204" pitchFamily="34" charset="0"/>
                <a:cs typeface="Calibri Light" panose="020F0302020204030204" pitchFamily="34" charset="0"/>
              </a:rPr>
              <a:t>3G</a:t>
            </a:r>
            <a:r>
              <a:rPr lang="es-CO" sz="1200" dirty="0">
                <a:solidFill>
                  <a:srgbClr val="010407"/>
                </a:solidFill>
                <a:latin typeface="Calibri Light" panose="020F0302020204030204" pitchFamily="34" charset="0"/>
                <a:cs typeface="Calibri Light" panose="020F0302020204030204" pitchFamily="34" charset="0"/>
              </a:rPr>
              <a:t> se tiene un  total de más de </a:t>
            </a:r>
            <a:r>
              <a:rPr lang="es-CO" sz="1400" b="1" dirty="0">
                <a:solidFill>
                  <a:srgbClr val="010407"/>
                </a:solidFill>
                <a:latin typeface="Calibri Light" panose="020F0302020204030204" pitchFamily="34" charset="0"/>
                <a:cs typeface="Calibri Light" panose="020F0302020204030204" pitchFamily="34" charset="0"/>
              </a:rPr>
              <a:t>7.601.818</a:t>
            </a:r>
            <a:endParaRPr kumimoji="0" lang="en-US" sz="1100" b="1"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endParaRPr>
          </a:p>
        </p:txBody>
      </p:sp>
      <p:sp>
        <p:nvSpPr>
          <p:cNvPr id="5" name="Rectángulo 4">
            <a:extLst>
              <a:ext uri="{FF2B5EF4-FFF2-40B4-BE49-F238E27FC236}">
                <a16:creationId xmlns:a16="http://schemas.microsoft.com/office/drawing/2014/main" id="{AAFF1B4E-D1CF-7FBD-3509-5C703FD991D6}"/>
              </a:ext>
            </a:extLst>
          </p:cNvPr>
          <p:cNvSpPr/>
          <p:nvPr/>
        </p:nvSpPr>
        <p:spPr>
          <a:xfrm>
            <a:off x="2141288" y="530923"/>
            <a:ext cx="824115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cxnSp>
        <p:nvCxnSpPr>
          <p:cNvPr id="6" name="Conector angular 3">
            <a:extLst>
              <a:ext uri="{FF2B5EF4-FFF2-40B4-BE49-F238E27FC236}">
                <a16:creationId xmlns:a16="http://schemas.microsoft.com/office/drawing/2014/main" id="{A0B97EF3-2E72-60A0-3A48-71D71FC1020C}"/>
              </a:ext>
            </a:extLst>
          </p:cNvPr>
          <p:cNvCxnSpPr/>
          <p:nvPr/>
        </p:nvCxnSpPr>
        <p:spPr>
          <a:xfrm rot="10800000">
            <a:off x="2507259" y="3985199"/>
            <a:ext cx="667196" cy="183995"/>
          </a:xfrm>
          <a:prstGeom prst="bentConnector3">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7" name="Conector angular 5">
            <a:extLst>
              <a:ext uri="{FF2B5EF4-FFF2-40B4-BE49-F238E27FC236}">
                <a16:creationId xmlns:a16="http://schemas.microsoft.com/office/drawing/2014/main" id="{80BD04C4-98ED-ABDF-A125-6B145C6A6DFD}"/>
              </a:ext>
            </a:extLst>
          </p:cNvPr>
          <p:cNvCxnSpPr>
            <a:cxnSpLocks/>
            <a:endCxn id="4" idx="1"/>
          </p:cNvCxnSpPr>
          <p:nvPr/>
        </p:nvCxnSpPr>
        <p:spPr>
          <a:xfrm flipV="1">
            <a:off x="4242473" y="2484771"/>
            <a:ext cx="934460" cy="924844"/>
          </a:xfrm>
          <a:prstGeom prst="bentConnector3">
            <a:avLst>
              <a:gd name="adj1" fmla="val 65513"/>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F82D8CA8-805A-45BB-6BCA-156B13733E64}"/>
              </a:ext>
            </a:extLst>
          </p:cNvPr>
          <p:cNvSpPr/>
          <p:nvPr/>
        </p:nvSpPr>
        <p:spPr>
          <a:xfrm>
            <a:off x="137927" y="6001387"/>
            <a:ext cx="1774089" cy="584968"/>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p>
          <a:p>
            <a:pPr marL="0" marR="0" lvl="0" indent="0" defTabSz="914377" rtl="0" eaLnBrk="1" fontAlgn="auto" latinLnBrk="0" hangingPunct="1">
              <a:lnSpc>
                <a:spcPct val="100000"/>
              </a:lnSpc>
              <a:spcBef>
                <a:spcPts val="0"/>
              </a:spcBef>
              <a:spcAft>
                <a:spcPts val="0"/>
              </a:spcAft>
              <a:buClrTx/>
              <a:buSzTx/>
              <a:buFontTx/>
              <a:buNone/>
              <a:tabLst/>
              <a:defRPr/>
            </a:pP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9" name="Google Shape;438;p68">
            <a:extLst>
              <a:ext uri="{FF2B5EF4-FFF2-40B4-BE49-F238E27FC236}">
                <a16:creationId xmlns:a16="http://schemas.microsoft.com/office/drawing/2014/main" id="{86CE851F-4F74-A562-E78F-85F69CAE5B1F}"/>
              </a:ext>
            </a:extLst>
          </p:cNvPr>
          <p:cNvSpPr txBox="1"/>
          <p:nvPr/>
        </p:nvSpPr>
        <p:spPr>
          <a:xfrm>
            <a:off x="1255390" y="1892416"/>
            <a:ext cx="3050078" cy="1259187"/>
          </a:xfrm>
          <a:prstGeom prst="rect">
            <a:avLst/>
          </a:prstGeom>
          <a:noFill/>
          <a:ln>
            <a:solidFill>
              <a:srgbClr val="FF9300"/>
            </a:solidFill>
          </a:ln>
        </p:spPr>
        <p:txBody>
          <a:bodyPr spcFirstLastPara="1" wrap="square" lIns="121900" tIns="121900" rIns="121900" bIns="121900" anchor="t" anchorCtr="0">
            <a:no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Meta 11.4</a:t>
            </a:r>
          </a:p>
          <a:p>
            <a:pPr algn="ctr" defTabSz="1219170">
              <a:buClr>
                <a:srgbClr val="000000"/>
              </a:buClr>
            </a:pPr>
            <a:endParaRPr lang="es-MX" sz="12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MX" sz="1200" kern="0" dirty="0">
                <a:solidFill>
                  <a:srgbClr val="000000"/>
                </a:solidFill>
                <a:latin typeface="Calibri Light" panose="020F0302020204030204" pitchFamily="34" charset="0"/>
                <a:cs typeface="Calibri Light" panose="020F0302020204030204" pitchFamily="34" charset="0"/>
                <a:sym typeface="Arial"/>
              </a:rPr>
              <a:t>Redoblar los esfuerzos para proteger y salvaguardar el patrimonio cultural y natural del mundo.</a:t>
            </a: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pic>
        <p:nvPicPr>
          <p:cNvPr id="10" name="Imagen 9">
            <a:extLst>
              <a:ext uri="{FF2B5EF4-FFF2-40B4-BE49-F238E27FC236}">
                <a16:creationId xmlns:a16="http://schemas.microsoft.com/office/drawing/2014/main" id="{9732327C-BDE1-660C-FA89-7DAFAC549DE7}"/>
              </a:ext>
            </a:extLst>
          </p:cNvPr>
          <p:cNvPicPr>
            <a:picLocks noChangeAspect="1"/>
          </p:cNvPicPr>
          <p:nvPr/>
        </p:nvPicPr>
        <p:blipFill rotWithShape="1">
          <a:blip r:embed="rId2"/>
          <a:srcRect l="74946" t="59666" r="14194" b="20872"/>
          <a:stretch/>
        </p:blipFill>
        <p:spPr>
          <a:xfrm>
            <a:off x="3174455" y="3322199"/>
            <a:ext cx="1338471" cy="1348566"/>
          </a:xfrm>
          <a:prstGeom prst="rect">
            <a:avLst/>
          </a:prstGeom>
        </p:spPr>
      </p:pic>
      <p:cxnSp>
        <p:nvCxnSpPr>
          <p:cNvPr id="11" name="Conector recto 10">
            <a:extLst>
              <a:ext uri="{FF2B5EF4-FFF2-40B4-BE49-F238E27FC236}">
                <a16:creationId xmlns:a16="http://schemas.microsoft.com/office/drawing/2014/main" id="{61D887BF-340F-D623-DD55-746949244837}"/>
              </a:ext>
            </a:extLst>
          </p:cNvPr>
          <p:cNvCxnSpPr>
            <a:cxnSpLocks/>
          </p:cNvCxnSpPr>
          <p:nvPr/>
        </p:nvCxnSpPr>
        <p:spPr>
          <a:xfrm>
            <a:off x="3482795" y="3151603"/>
            <a:ext cx="0" cy="170596"/>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ector angular 5">
            <a:extLst>
              <a:ext uri="{FF2B5EF4-FFF2-40B4-BE49-F238E27FC236}">
                <a16:creationId xmlns:a16="http://schemas.microsoft.com/office/drawing/2014/main" id="{76DF3C57-1B3C-2E26-AF65-3F78B13E43D7}"/>
              </a:ext>
            </a:extLst>
          </p:cNvPr>
          <p:cNvCxnSpPr>
            <a:cxnSpLocks/>
          </p:cNvCxnSpPr>
          <p:nvPr/>
        </p:nvCxnSpPr>
        <p:spPr>
          <a:xfrm>
            <a:off x="4517499" y="4166216"/>
            <a:ext cx="659435" cy="149276"/>
          </a:xfrm>
          <a:prstGeom prst="bentConnector3">
            <a:avLst>
              <a:gd name="adj1" fmla="val 55074"/>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080BE72A-3797-A57B-2652-9296042A5737}"/>
              </a:ext>
            </a:extLst>
          </p:cNvPr>
          <p:cNvSpPr/>
          <p:nvPr/>
        </p:nvSpPr>
        <p:spPr>
          <a:xfrm>
            <a:off x="5199286" y="3151603"/>
            <a:ext cx="2669671" cy="1477328"/>
          </a:xfrm>
          <a:prstGeom prst="rect">
            <a:avLst/>
          </a:prstGeom>
          <a:ln>
            <a:solidFill>
              <a:srgbClr val="FF93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En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4G</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se tienen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61</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autorizaciones vigentes para el desarrollo de programas de arqueología preventiva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200" dirty="0">
              <a:solidFill>
                <a:srgbClr val="010407"/>
              </a:solidFill>
              <a:latin typeface="Calibri Light" panose="020F0302020204030204" pitchFamily="34" charset="0"/>
              <a:cs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En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3G</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se tiene </a:t>
            </a:r>
            <a:r>
              <a:rPr kumimoji="0" lang="es-MX" sz="14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1</a:t>
            </a:r>
            <a:r>
              <a:rPr kumimoji="0" lang="es-MX" sz="12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autorización vigente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dirty="0">
                <a:solidFill>
                  <a:srgbClr val="010407"/>
                </a:solidFill>
                <a:latin typeface="Calibri Light" panose="020F0302020204030204" pitchFamily="34" charset="0"/>
                <a:cs typeface="Calibri Light" panose="020F0302020204030204" pitchFamily="34" charset="0"/>
              </a:rPr>
              <a:t>En </a:t>
            </a:r>
            <a:r>
              <a:rPr lang="es-MX" sz="1400" b="1" dirty="0">
                <a:solidFill>
                  <a:srgbClr val="010407"/>
                </a:solidFill>
                <a:latin typeface="Calibri Light" panose="020F0302020204030204" pitchFamily="34" charset="0"/>
                <a:cs typeface="Calibri Light" panose="020F0302020204030204" pitchFamily="34" charset="0"/>
              </a:rPr>
              <a:t>1G</a:t>
            </a:r>
            <a:r>
              <a:rPr lang="es-MX" sz="1200" dirty="0">
                <a:solidFill>
                  <a:srgbClr val="010407"/>
                </a:solidFill>
                <a:latin typeface="Calibri Light" panose="020F0302020204030204" pitchFamily="34" charset="0"/>
                <a:cs typeface="Calibri Light" panose="020F0302020204030204" pitchFamily="34" charset="0"/>
              </a:rPr>
              <a:t> se tiene </a:t>
            </a:r>
            <a:r>
              <a:rPr lang="es-MX" sz="1400" b="1" dirty="0">
                <a:solidFill>
                  <a:srgbClr val="010407"/>
                </a:solidFill>
                <a:latin typeface="Calibri Light" panose="020F0302020204030204" pitchFamily="34" charset="0"/>
                <a:cs typeface="Calibri Light" panose="020F0302020204030204" pitchFamily="34" charset="0"/>
              </a:rPr>
              <a:t>2</a:t>
            </a:r>
            <a:r>
              <a:rPr lang="es-MX" sz="1200" dirty="0">
                <a:solidFill>
                  <a:srgbClr val="010407"/>
                </a:solidFill>
                <a:latin typeface="Calibri Light" panose="020F0302020204030204" pitchFamily="34" charset="0"/>
                <a:cs typeface="Calibri Light" panose="020F0302020204030204" pitchFamily="34" charset="0"/>
              </a:rPr>
              <a:t> autorizaciones vigentes</a:t>
            </a:r>
            <a:endParaRPr kumimoji="0" lang="en-US" sz="1100" u="none" strike="noStrike" kern="1200" cap="none" spc="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endParaRPr>
          </a:p>
        </p:txBody>
      </p:sp>
      <p:pic>
        <p:nvPicPr>
          <p:cNvPr id="14" name="Imagen 13">
            <a:extLst>
              <a:ext uri="{FF2B5EF4-FFF2-40B4-BE49-F238E27FC236}">
                <a16:creationId xmlns:a16="http://schemas.microsoft.com/office/drawing/2014/main" id="{79A6395B-4730-BE4C-032E-19E549319E69}"/>
              </a:ext>
            </a:extLst>
          </p:cNvPr>
          <p:cNvPicPr>
            <a:picLocks noChangeAspect="1"/>
          </p:cNvPicPr>
          <p:nvPr/>
        </p:nvPicPr>
        <p:blipFill>
          <a:blip r:embed="rId3"/>
          <a:stretch>
            <a:fillRect/>
          </a:stretch>
        </p:blipFill>
        <p:spPr>
          <a:xfrm>
            <a:off x="9653448" y="1804372"/>
            <a:ext cx="1457980" cy="1132750"/>
          </a:xfrm>
          <a:prstGeom prst="ellipse">
            <a:avLst/>
          </a:prstGeom>
        </p:spPr>
      </p:pic>
      <p:sp>
        <p:nvSpPr>
          <p:cNvPr id="15" name="Proceso alternativo 6">
            <a:extLst>
              <a:ext uri="{FF2B5EF4-FFF2-40B4-BE49-F238E27FC236}">
                <a16:creationId xmlns:a16="http://schemas.microsoft.com/office/drawing/2014/main" id="{F9D3D3F8-2247-1D5D-8BB9-50EFCA4572BB}"/>
              </a:ext>
            </a:extLst>
          </p:cNvPr>
          <p:cNvSpPr/>
          <p:nvPr/>
        </p:nvSpPr>
        <p:spPr>
          <a:xfrm>
            <a:off x="8038403" y="2958741"/>
            <a:ext cx="4029076" cy="3316647"/>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C5BD1539-AB08-3BE6-9D20-540AFDD25E1A}"/>
              </a:ext>
            </a:extLst>
          </p:cNvPr>
          <p:cNvSpPr/>
          <p:nvPr/>
        </p:nvSpPr>
        <p:spPr>
          <a:xfrm>
            <a:off x="8038404" y="3135484"/>
            <a:ext cx="4029076" cy="2739211"/>
          </a:xfrm>
          <a:prstGeom prst="rect">
            <a:avLst/>
          </a:prstGeom>
        </p:spPr>
        <p:txBody>
          <a:bodyPr wrap="square">
            <a:spAutoFit/>
          </a:bodyPr>
          <a:lstStyle/>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ARTÍCULO 63</a:t>
            </a: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
            </a:r>
            <a:br>
              <a:rPr lang="es-CO" sz="1200" kern="0" dirty="0">
                <a:solidFill>
                  <a:srgbClr val="000000"/>
                </a:solidFill>
                <a:latin typeface="Calibri Light" panose="020F0302020204030204" pitchFamily="34" charset="0"/>
                <a:cs typeface="Calibri Light" panose="020F0302020204030204" pitchFamily="34" charset="0"/>
                <a:sym typeface="Arial"/>
              </a:rPr>
            </a:br>
            <a:r>
              <a:rPr lang="es-MX" sz="1200" kern="0" dirty="0">
                <a:solidFill>
                  <a:srgbClr val="000000"/>
                </a:solidFill>
                <a:latin typeface="Calibri Light" panose="020F0302020204030204" pitchFamily="34" charset="0"/>
                <a:cs typeface="Calibri Light" panose="020F0302020204030204" pitchFamily="34" charset="0"/>
                <a:sym typeface="Arial"/>
              </a:rPr>
              <a:t>Los bienes de uso público, los parques naturales, las tierras comunales de grupos étnicos, las tierras de resguardo, el patrimonio arqueológico de la Nación y los demás bienes que determine la ley son inalienables, imprescriptibles e inembargables.</a:t>
            </a:r>
            <a:endParaRPr lang="es-CO" sz="1200" kern="0" dirty="0">
              <a:solidFill>
                <a:srgbClr val="000000"/>
              </a:solidFill>
              <a:latin typeface="Calibri Light" panose="020F0302020204030204" pitchFamily="34" charset="0"/>
              <a:cs typeface="Calibri Light" panose="020F0302020204030204" pitchFamily="34" charset="0"/>
              <a:sym typeface="Arial"/>
            </a:endParaRPr>
          </a:p>
          <a:p>
            <a:pPr algn="ctr" defTabSz="1219170">
              <a:buClr>
                <a:srgbClr val="000000"/>
              </a:buClr>
            </a:pPr>
            <a:endParaRPr lang="es-CO" sz="1200" kern="0" dirty="0">
              <a:solidFill>
                <a:srgbClr val="000000"/>
              </a:solidFill>
              <a:latin typeface="Calibri Light" panose="020F0302020204030204" pitchFamily="34" charset="0"/>
              <a:cs typeface="Calibri Light" panose="020F0302020204030204" pitchFamily="34" charset="0"/>
              <a:sym typeface="Arial"/>
            </a:endParaRPr>
          </a:p>
          <a:p>
            <a:pPr algn="ctr" defTabSz="1219170">
              <a:buClr>
                <a:srgbClr val="000000"/>
              </a:buClr>
            </a:pPr>
            <a:r>
              <a:rPr lang="es-CO" sz="1400" b="1" kern="0" dirty="0">
                <a:solidFill>
                  <a:srgbClr val="000000"/>
                </a:solidFill>
                <a:latin typeface="Calibri Light" panose="020F0302020204030204" pitchFamily="34" charset="0"/>
                <a:cs typeface="Calibri Light" panose="020F0302020204030204" pitchFamily="34" charset="0"/>
                <a:sym typeface="Arial"/>
              </a:rPr>
              <a:t>ARTÍCULO 72</a:t>
            </a:r>
            <a:endParaRPr lang="es-CO" sz="12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
            </a:r>
            <a:br>
              <a:rPr lang="es-CO" sz="1200" kern="0" dirty="0">
                <a:solidFill>
                  <a:srgbClr val="000000"/>
                </a:solidFill>
                <a:latin typeface="Calibri Light" panose="020F0302020204030204" pitchFamily="34" charset="0"/>
                <a:cs typeface="Calibri Light" panose="020F0302020204030204" pitchFamily="34" charset="0"/>
                <a:sym typeface="Arial"/>
              </a:rPr>
            </a:br>
            <a:r>
              <a:rPr lang="es-MX" sz="1200" kern="0" dirty="0">
                <a:solidFill>
                  <a:srgbClr val="000000"/>
                </a:solidFill>
                <a:latin typeface="Calibri Light" panose="020F0302020204030204" pitchFamily="34" charset="0"/>
                <a:cs typeface="Calibri Light" panose="020F0302020204030204" pitchFamily="34" charset="0"/>
                <a:sym typeface="Arial"/>
              </a:rPr>
              <a:t>El patrimonio cultural de la Nación está bajo la protección del Estado. El patrimonio arqueológico y otros bienes culturales que conforman la identidad nacional, pertenecen a la Nación y son inalienables, inembargables e imprescriptibles.</a:t>
            </a:r>
            <a:endParaRPr lang="es-CO" sz="1200" kern="0" dirty="0">
              <a:solidFill>
                <a:srgbClr val="000000"/>
              </a:solidFill>
              <a:latin typeface="Calibri Light" panose="020F0302020204030204" pitchFamily="34" charset="0"/>
              <a:cs typeface="Calibri Light" panose="020F0302020204030204" pitchFamily="34" charset="0"/>
              <a:sym typeface="Arial"/>
            </a:endParaRPr>
          </a:p>
        </p:txBody>
      </p:sp>
      <p:pic>
        <p:nvPicPr>
          <p:cNvPr id="17" name="Gráfico 16" descr="Bocadillo de pensamiento contorno">
            <a:extLst>
              <a:ext uri="{FF2B5EF4-FFF2-40B4-BE49-F238E27FC236}">
                <a16:creationId xmlns:a16="http://schemas.microsoft.com/office/drawing/2014/main" id="{8DD7A142-AF3A-45CC-228C-9582F9C21AF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1215" y="1051217"/>
            <a:ext cx="914400" cy="914400"/>
          </a:xfrm>
          <a:prstGeom prst="rect">
            <a:avLst/>
          </a:prstGeom>
        </p:spPr>
      </p:pic>
      <p:sp>
        <p:nvSpPr>
          <p:cNvPr id="22" name="Google Shape;438;p68">
            <a:extLst>
              <a:ext uri="{FF2B5EF4-FFF2-40B4-BE49-F238E27FC236}">
                <a16:creationId xmlns:a16="http://schemas.microsoft.com/office/drawing/2014/main" id="{2CC931CC-22B0-6B30-E63D-D9E7BB152824}"/>
              </a:ext>
            </a:extLst>
          </p:cNvPr>
          <p:cNvSpPr txBox="1"/>
          <p:nvPr/>
        </p:nvSpPr>
        <p:spPr>
          <a:xfrm>
            <a:off x="2075802" y="4940476"/>
            <a:ext cx="5395368" cy="1905991"/>
          </a:xfrm>
          <a:prstGeom prst="rect">
            <a:avLst/>
          </a:prstGeom>
          <a:noFill/>
          <a:ln>
            <a:solidFill>
              <a:srgbClr val="FF9300"/>
            </a:solidFill>
          </a:ln>
        </p:spPr>
        <p:txBody>
          <a:bodyPr spcFirstLastPara="1" wrap="square" lIns="121900" tIns="121900" rIns="121900" bIns="121900" numCol="2" anchor="t" anchorCtr="0">
            <a:noAutofit/>
          </a:bodyPr>
          <a:lstStyle/>
          <a:p>
            <a:pPr algn="l"/>
            <a:r>
              <a:rPr lang="es-ES" sz="1100" b="1" i="0" u="sng" dirty="0">
                <a:solidFill>
                  <a:srgbClr val="000000"/>
                </a:solidFill>
                <a:effectLst/>
                <a:latin typeface="Calibri" panose="020F0502020204030204" pitchFamily="34" charset="0"/>
                <a:cs typeface="Calibri" panose="020F0502020204030204" pitchFamily="34" charset="0"/>
              </a:rPr>
              <a:t>Villavicencio – Yopal </a:t>
            </a:r>
            <a:endParaRPr lang="es-ES" sz="1100" b="0" i="0" u="sng" dirty="0">
              <a:solidFill>
                <a:srgbClr val="000000"/>
              </a:solidFill>
              <a:effectLst/>
              <a:latin typeface="Calibri" panose="020F0502020204030204" pitchFamily="34" charset="0"/>
              <a:cs typeface="Calibri" panose="020F0502020204030204" pitchFamily="34" charset="0"/>
            </a:endParaRPr>
          </a:p>
          <a:p>
            <a:pPr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Hallazgos arqueológicos a la fecha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35.244 fragmentos cerámicos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630 líticos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320 piezas completas </a:t>
            </a:r>
          </a:p>
          <a:p>
            <a:pPr algn="l" fontAlgn="base">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Autorizaciones vigentes: AIA 7084 de 2018</a:t>
            </a:r>
            <a:br>
              <a:rPr lang="es-ES" sz="1100" b="0" i="0" dirty="0">
                <a:solidFill>
                  <a:srgbClr val="000000"/>
                </a:solidFill>
                <a:effectLst/>
                <a:latin typeface="Calibri" panose="020F0502020204030204" pitchFamily="34" charset="0"/>
                <a:cs typeface="Calibri" panose="020F0502020204030204" pitchFamily="34" charset="0"/>
              </a:rPr>
            </a:br>
            <a:r>
              <a:rPr lang="es-ES" sz="1100" b="1" i="0" u="sng" dirty="0">
                <a:solidFill>
                  <a:srgbClr val="000000"/>
                </a:solidFill>
                <a:effectLst/>
                <a:latin typeface="Calibri" panose="020F0502020204030204" pitchFamily="34" charset="0"/>
                <a:cs typeface="Calibri" panose="020F0502020204030204" pitchFamily="34" charset="0"/>
              </a:rPr>
              <a:t>Ruta del Sol sector 3 </a:t>
            </a:r>
            <a:endParaRPr lang="es-ES" sz="1100" b="0" i="0" u="sng" dirty="0">
              <a:solidFill>
                <a:srgbClr val="000000"/>
              </a:solidFill>
              <a:effectLst/>
              <a:latin typeface="Calibri" panose="020F0502020204030204" pitchFamily="34" charset="0"/>
              <a:cs typeface="Calibri" panose="020F0502020204030204" pitchFamily="34" charset="0"/>
            </a:endParaRPr>
          </a:p>
          <a:p>
            <a:pPr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Hallazgos arqueológicos a la fecha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6´268.094 fragmentos cerámicos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22.102 líticos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748 piezas completas </a:t>
            </a:r>
          </a:p>
          <a:p>
            <a:pPr marL="742950" lvl="1" indent="-285750"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Restos óseos: 1.161 </a:t>
            </a:r>
          </a:p>
          <a:p>
            <a:pPr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Resolución 552 de 2021.</a:t>
            </a:r>
          </a:p>
          <a:p>
            <a:pPr algn="l" fontAlgn="base"/>
            <a:r>
              <a:rPr lang="es-ES" sz="1100" b="1" i="0" u="sng" dirty="0">
                <a:solidFill>
                  <a:srgbClr val="000000"/>
                </a:solidFill>
                <a:effectLst/>
                <a:latin typeface="Calibri" panose="020F0502020204030204" pitchFamily="34" charset="0"/>
                <a:cs typeface="Calibri" panose="020F0502020204030204" pitchFamily="34" charset="0"/>
              </a:rPr>
              <a:t>Pacífico 3 </a:t>
            </a:r>
            <a:endParaRPr lang="es-ES" sz="1100" b="0" i="0" u="sng" dirty="0">
              <a:solidFill>
                <a:srgbClr val="000000"/>
              </a:solidFill>
              <a:effectLst/>
              <a:latin typeface="Calibri" panose="020F0502020204030204" pitchFamily="34" charset="0"/>
              <a:cs typeface="Calibri" panose="020F0502020204030204" pitchFamily="34" charset="0"/>
            </a:endParaRPr>
          </a:p>
          <a:p>
            <a:pPr algn="l">
              <a:buFont typeface="+mj-lt"/>
              <a:buAutoNum type="arabicPeriod"/>
            </a:pPr>
            <a:r>
              <a:rPr lang="es-ES" sz="1100" b="0" i="0" dirty="0">
                <a:solidFill>
                  <a:srgbClr val="000000"/>
                </a:solidFill>
                <a:effectLst/>
                <a:latin typeface="Calibri" panose="020F0502020204030204" pitchFamily="34" charset="0"/>
                <a:cs typeface="Calibri" panose="020F0502020204030204" pitchFamily="34" charset="0"/>
              </a:rPr>
              <a:t>Autorización 7478 y Resolución 401 del 2023 </a:t>
            </a:r>
          </a:p>
          <a:p>
            <a:pPr algn="ctr" defTabSz="1219170">
              <a:buClr>
                <a:srgbClr val="000000"/>
              </a:buClr>
            </a:pP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spTree>
    <p:extLst>
      <p:ext uri="{BB962C8B-B14F-4D97-AF65-F5344CB8AC3E}">
        <p14:creationId xmlns:p14="http://schemas.microsoft.com/office/powerpoint/2010/main" val="305932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41AC6C-B8B7-1B68-98E3-1FB73635ED9D}"/>
              </a:ext>
            </a:extLst>
          </p:cNvPr>
          <p:cNvSpPr/>
          <p:nvPr/>
        </p:nvSpPr>
        <p:spPr>
          <a:xfrm>
            <a:off x="1431389" y="1421726"/>
            <a:ext cx="7796487" cy="1028423"/>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A453B895-6A13-14C2-6DB5-A109161F3807}"/>
              </a:ext>
            </a:extLst>
          </p:cNvPr>
          <p:cNvSpPr/>
          <p:nvPr/>
        </p:nvSpPr>
        <p:spPr>
          <a:xfrm>
            <a:off x="2839974" y="752068"/>
            <a:ext cx="836042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4" name="Rectángulo 3">
            <a:extLst>
              <a:ext uri="{FF2B5EF4-FFF2-40B4-BE49-F238E27FC236}">
                <a16:creationId xmlns:a16="http://schemas.microsoft.com/office/drawing/2014/main" id="{341C1651-C8A8-A515-49AA-25F4D1FD6B23}"/>
              </a:ext>
            </a:extLst>
          </p:cNvPr>
          <p:cNvSpPr/>
          <p:nvPr/>
        </p:nvSpPr>
        <p:spPr>
          <a:xfrm>
            <a:off x="968317" y="6292422"/>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5" name="Imagen 4">
            <a:extLst>
              <a:ext uri="{FF2B5EF4-FFF2-40B4-BE49-F238E27FC236}">
                <a16:creationId xmlns:a16="http://schemas.microsoft.com/office/drawing/2014/main" id="{A0649887-5EF7-4086-23F6-E2061C803AD9}"/>
              </a:ext>
            </a:extLst>
          </p:cNvPr>
          <p:cNvPicPr>
            <a:picLocks noChangeAspect="1"/>
          </p:cNvPicPr>
          <p:nvPr/>
        </p:nvPicPr>
        <p:blipFill rotWithShape="1">
          <a:blip r:embed="rId2"/>
          <a:srcRect l="74946" t="59666" r="14194" b="20872"/>
          <a:stretch/>
        </p:blipFill>
        <p:spPr>
          <a:xfrm>
            <a:off x="10005103" y="3844198"/>
            <a:ext cx="1046218" cy="1054109"/>
          </a:xfrm>
          <a:prstGeom prst="rect">
            <a:avLst/>
          </a:prstGeom>
        </p:spPr>
      </p:pic>
      <p:pic>
        <p:nvPicPr>
          <p:cNvPr id="6" name="Imagen 5">
            <a:extLst>
              <a:ext uri="{FF2B5EF4-FFF2-40B4-BE49-F238E27FC236}">
                <a16:creationId xmlns:a16="http://schemas.microsoft.com/office/drawing/2014/main" id="{78E242BC-9D4A-EDB1-4145-8E95E6E05F8E}"/>
              </a:ext>
            </a:extLst>
          </p:cNvPr>
          <p:cNvPicPr>
            <a:picLocks noChangeAspect="1"/>
          </p:cNvPicPr>
          <p:nvPr/>
        </p:nvPicPr>
        <p:blipFill>
          <a:blip r:embed="rId3"/>
          <a:stretch>
            <a:fillRect/>
          </a:stretch>
        </p:blipFill>
        <p:spPr>
          <a:xfrm>
            <a:off x="9799222" y="2135675"/>
            <a:ext cx="1457980" cy="1132750"/>
          </a:xfrm>
          <a:prstGeom prst="ellipse">
            <a:avLst/>
          </a:prstGeom>
        </p:spPr>
      </p:pic>
      <p:pic>
        <p:nvPicPr>
          <p:cNvPr id="7" name="Gráfico 6" descr="Bocadillo de pensamiento contorno">
            <a:extLst>
              <a:ext uri="{FF2B5EF4-FFF2-40B4-BE49-F238E27FC236}">
                <a16:creationId xmlns:a16="http://schemas.microsoft.com/office/drawing/2014/main" id="{439BE8BA-FE9B-4129-4A15-BB6C6F35493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16989" y="1382520"/>
            <a:ext cx="914400" cy="914400"/>
          </a:xfrm>
          <a:prstGeom prst="rect">
            <a:avLst/>
          </a:prstGeom>
        </p:spPr>
      </p:pic>
      <p:sp>
        <p:nvSpPr>
          <p:cNvPr id="8" name="Rectángulo 7">
            <a:extLst>
              <a:ext uri="{FF2B5EF4-FFF2-40B4-BE49-F238E27FC236}">
                <a16:creationId xmlns:a16="http://schemas.microsoft.com/office/drawing/2014/main" id="{CACB8E6D-D10C-8298-6AD4-AC735B6F8751}"/>
              </a:ext>
            </a:extLst>
          </p:cNvPr>
          <p:cNvSpPr/>
          <p:nvPr/>
        </p:nvSpPr>
        <p:spPr>
          <a:xfrm>
            <a:off x="1325378" y="2955481"/>
            <a:ext cx="3386254" cy="2831544"/>
          </a:xfrm>
          <a:prstGeom prst="rect">
            <a:avLst/>
          </a:prstGeom>
          <a:ln>
            <a:noFill/>
          </a:ln>
        </p:spPr>
        <p:txBody>
          <a:bodyPr wrap="square">
            <a:spAutoFit/>
          </a:bodyPr>
          <a:lstStyle/>
          <a:p>
            <a:pPr algn="just" defTabSz="685800"/>
            <a:r>
              <a:rPr lang="es-CO" sz="1200" dirty="0">
                <a:solidFill>
                  <a:srgbClr val="010407"/>
                </a:solidFill>
                <a:latin typeface="Calibri Light" panose="020F0302020204030204" pitchFamily="34" charset="0"/>
                <a:cs typeface="Calibri Light" panose="020F0302020204030204" pitchFamily="34" charset="0"/>
              </a:rPr>
              <a:t>Apoyo al </a:t>
            </a:r>
            <a:r>
              <a:rPr lang="es-CO" sz="1400" b="1" u="sng" dirty="0">
                <a:solidFill>
                  <a:srgbClr val="010407"/>
                </a:solidFill>
                <a:latin typeface="Calibri Light" panose="020F0302020204030204" pitchFamily="34" charset="0"/>
                <a:cs typeface="Calibri Light" panose="020F0302020204030204" pitchFamily="34" charset="0"/>
              </a:rPr>
              <a:t>Museo del Oro </a:t>
            </a:r>
            <a:r>
              <a:rPr lang="es-CO" sz="1200" dirty="0">
                <a:solidFill>
                  <a:srgbClr val="010407"/>
                </a:solidFill>
                <a:latin typeface="Calibri Light" panose="020F0302020204030204" pitchFamily="34" charset="0"/>
                <a:cs typeface="Calibri Light" panose="020F0302020204030204" pitchFamily="34" charset="0"/>
              </a:rPr>
              <a:t>en el desarrollo de investigaciones arqueológicas en la región caribe orientadas a respaldar el montaje de la remodelación del Museo del Oro Zenú́ de Cartagena. </a:t>
            </a:r>
          </a:p>
          <a:p>
            <a:pPr algn="just" defTabSz="685800"/>
            <a:endParaRPr lang="es-CO" sz="1200" dirty="0">
              <a:solidFill>
                <a:srgbClr val="010407"/>
              </a:solidFill>
              <a:latin typeface="Calibri Light" panose="020F0302020204030204" pitchFamily="34" charset="0"/>
              <a:cs typeface="Calibri Light" panose="020F0302020204030204" pitchFamily="34" charset="0"/>
            </a:endParaRPr>
          </a:p>
          <a:p>
            <a:pPr algn="just" defTabSz="685800"/>
            <a:r>
              <a:rPr lang="es-CO" sz="1200" dirty="0">
                <a:solidFill>
                  <a:srgbClr val="010407"/>
                </a:solidFill>
                <a:latin typeface="Calibri Light" panose="020F0302020204030204" pitchFamily="34" charset="0"/>
                <a:cs typeface="Calibri Light" panose="020F0302020204030204" pitchFamily="34" charset="0"/>
              </a:rPr>
              <a:t>Se facilitó el acceso a la colección recuperada en el marco del programa de arqueología preventiva de la concesión </a:t>
            </a:r>
            <a:r>
              <a:rPr lang="es-CO" sz="1400" b="1" u="sng" dirty="0">
                <a:solidFill>
                  <a:srgbClr val="010407"/>
                </a:solidFill>
                <a:latin typeface="Calibri Light" panose="020F0302020204030204" pitchFamily="34" charset="0"/>
                <a:cs typeface="Calibri Light" panose="020F0302020204030204" pitchFamily="34" charset="0"/>
              </a:rPr>
              <a:t>Puerta del Hierro – Cruz del Viso</a:t>
            </a:r>
            <a:r>
              <a:rPr lang="es-CO" sz="1200" dirty="0">
                <a:solidFill>
                  <a:srgbClr val="010407"/>
                </a:solidFill>
                <a:latin typeface="Calibri Light" panose="020F0302020204030204" pitchFamily="34" charset="0"/>
                <a:cs typeface="Calibri Light" panose="020F0302020204030204" pitchFamily="34" charset="0"/>
              </a:rPr>
              <a:t> y de </a:t>
            </a:r>
            <a:r>
              <a:rPr lang="es-CO" sz="1400" b="1" u="sng" dirty="0">
                <a:solidFill>
                  <a:srgbClr val="010407"/>
                </a:solidFill>
                <a:latin typeface="Calibri Light" panose="020F0302020204030204" pitchFamily="34" charset="0"/>
                <a:cs typeface="Calibri Light" panose="020F0302020204030204" pitchFamily="34" charset="0"/>
              </a:rPr>
              <a:t>Ruta del Sol 3 (3G). </a:t>
            </a:r>
            <a:endParaRPr lang="es-CO" sz="1200" b="1" u="sng" dirty="0">
              <a:solidFill>
                <a:srgbClr val="010407"/>
              </a:solidFill>
              <a:latin typeface="Calibri Light" panose="020F0302020204030204" pitchFamily="34" charset="0"/>
              <a:cs typeface="Calibri Light" panose="020F0302020204030204" pitchFamily="34" charset="0"/>
            </a:endParaRPr>
          </a:p>
          <a:p>
            <a:pPr algn="just" defTabSz="685800"/>
            <a:endParaRPr lang="es-CO" sz="1200" dirty="0">
              <a:solidFill>
                <a:srgbClr val="010407"/>
              </a:solidFill>
              <a:latin typeface="Calibri Light" panose="020F0302020204030204" pitchFamily="34" charset="0"/>
              <a:cs typeface="Calibri Light" panose="020F0302020204030204" pitchFamily="34" charset="0"/>
            </a:endParaRPr>
          </a:p>
          <a:p>
            <a:pPr algn="just" defTabSz="685800"/>
            <a:r>
              <a:rPr lang="es-CO" sz="1200" dirty="0">
                <a:solidFill>
                  <a:srgbClr val="010407"/>
                </a:solidFill>
                <a:latin typeface="Calibri Light" panose="020F0302020204030204" pitchFamily="34" charset="0"/>
                <a:cs typeface="Calibri Light" panose="020F0302020204030204" pitchFamily="34" charset="0"/>
              </a:rPr>
              <a:t>Se proporcionó información sobre elementos de interés hallados en la concesión </a:t>
            </a:r>
            <a:r>
              <a:rPr lang="es-CO" sz="1400" b="1" u="sng" dirty="0">
                <a:solidFill>
                  <a:srgbClr val="010407"/>
                </a:solidFill>
                <a:latin typeface="Calibri Light" panose="020F0302020204030204" pitchFamily="34" charset="0"/>
                <a:cs typeface="Calibri Light" panose="020F0302020204030204" pitchFamily="34" charset="0"/>
              </a:rPr>
              <a:t>Cartagena - Barranquilla. </a:t>
            </a:r>
            <a:endParaRPr lang="es-CO" sz="1200" b="1" u="sng" dirty="0">
              <a:solidFill>
                <a:srgbClr val="010407"/>
              </a:solidFill>
              <a:latin typeface="Calibri Light" panose="020F0302020204030204" pitchFamily="34" charset="0"/>
              <a:cs typeface="Calibri Light" panose="020F0302020204030204" pitchFamily="34" charset="0"/>
            </a:endParaRPr>
          </a:p>
        </p:txBody>
      </p:sp>
      <p:sp>
        <p:nvSpPr>
          <p:cNvPr id="9" name="Rectángulo 8">
            <a:extLst>
              <a:ext uri="{FF2B5EF4-FFF2-40B4-BE49-F238E27FC236}">
                <a16:creationId xmlns:a16="http://schemas.microsoft.com/office/drawing/2014/main" id="{3A692C39-B7DC-588B-13AA-96CF5AB1BBD6}"/>
              </a:ext>
            </a:extLst>
          </p:cNvPr>
          <p:cNvSpPr/>
          <p:nvPr/>
        </p:nvSpPr>
        <p:spPr>
          <a:xfrm>
            <a:off x="5562300" y="3003130"/>
            <a:ext cx="3386254" cy="2462213"/>
          </a:xfrm>
          <a:prstGeom prst="rect">
            <a:avLst/>
          </a:prstGeom>
          <a:ln>
            <a:noFill/>
          </a:ln>
        </p:spPr>
        <p:txBody>
          <a:bodyPr wrap="square">
            <a:spAutoFit/>
          </a:bodyPr>
          <a:lstStyle/>
          <a:p>
            <a:pPr algn="just" defTabSz="685800"/>
            <a:r>
              <a:rPr lang="es-ES" sz="1400" b="1" u="sng" dirty="0">
                <a:solidFill>
                  <a:srgbClr val="010407"/>
                </a:solidFill>
                <a:latin typeface="Calibri Light" panose="020F0302020204030204" pitchFamily="34" charset="0"/>
                <a:cs typeface="Calibri Light" panose="020F0302020204030204" pitchFamily="34" charset="0"/>
              </a:rPr>
              <a:t>2 Salas de exposición arqueológica permanentes: </a:t>
            </a:r>
          </a:p>
          <a:p>
            <a:pPr algn="just" defTabSz="685800"/>
            <a:endParaRPr lang="es-CO" sz="1400" b="1" u="sng" dirty="0">
              <a:solidFill>
                <a:srgbClr val="010407"/>
              </a:solidFill>
              <a:latin typeface="Calibri Light" panose="020F0302020204030204" pitchFamily="34" charset="0"/>
              <a:cs typeface="Calibri Light" panose="020F0302020204030204" pitchFamily="34" charset="0"/>
            </a:endParaRPr>
          </a:p>
          <a:p>
            <a:pPr algn="just" defTabSz="685800"/>
            <a:r>
              <a:rPr lang="es-CO" sz="1400" b="1" u="sng" dirty="0">
                <a:solidFill>
                  <a:srgbClr val="010407"/>
                </a:solidFill>
                <a:latin typeface="Calibri Light" panose="020F0302020204030204" pitchFamily="34" charset="0"/>
                <a:cs typeface="Calibri Light" panose="020F0302020204030204" pitchFamily="34" charset="0"/>
              </a:rPr>
              <a:t>Transversal del </a:t>
            </a:r>
            <a:r>
              <a:rPr lang="es-CO" sz="1400" b="1" u="sng" dirty="0" err="1">
                <a:solidFill>
                  <a:srgbClr val="010407"/>
                </a:solidFill>
                <a:latin typeface="Calibri Light" panose="020F0302020204030204" pitchFamily="34" charset="0"/>
                <a:cs typeface="Calibri Light" panose="020F0302020204030204" pitchFamily="34" charset="0"/>
              </a:rPr>
              <a:t>Sisga</a:t>
            </a:r>
            <a:r>
              <a:rPr lang="es-CO" sz="1200" dirty="0">
                <a:solidFill>
                  <a:srgbClr val="010407"/>
                </a:solidFill>
                <a:latin typeface="Calibri Light" panose="020F0302020204030204" pitchFamily="34" charset="0"/>
                <a:cs typeface="Calibri Light" panose="020F0302020204030204" pitchFamily="34" charset="0"/>
              </a:rPr>
              <a:t>: Sala de exposición arqueológica permanente en la Casa de la cultura de Garagoa. </a:t>
            </a:r>
          </a:p>
          <a:p>
            <a:pPr algn="just" defTabSz="685800"/>
            <a:endParaRPr lang="es-CO" sz="1200" dirty="0">
              <a:solidFill>
                <a:srgbClr val="010407"/>
              </a:solidFill>
              <a:latin typeface="Calibri Light" panose="020F0302020204030204" pitchFamily="34" charset="0"/>
              <a:cs typeface="Calibri Light" panose="020F0302020204030204" pitchFamily="34" charset="0"/>
            </a:endParaRPr>
          </a:p>
          <a:p>
            <a:pPr algn="just" defTabSz="685800"/>
            <a:r>
              <a:rPr lang="es-CO" sz="1400" b="1" u="sng" dirty="0">
                <a:solidFill>
                  <a:srgbClr val="010407"/>
                </a:solidFill>
                <a:latin typeface="Calibri Light" panose="020F0302020204030204" pitchFamily="34" charset="0"/>
                <a:cs typeface="Calibri Light" panose="020F0302020204030204" pitchFamily="34" charset="0"/>
              </a:rPr>
              <a:t>Pacífico 3:</a:t>
            </a:r>
            <a:r>
              <a:rPr lang="es-CO" sz="1200" dirty="0">
                <a:solidFill>
                  <a:srgbClr val="010407"/>
                </a:solidFill>
                <a:latin typeface="Calibri Light" panose="020F0302020204030204" pitchFamily="34" charset="0"/>
                <a:cs typeface="Calibri Light" panose="020F0302020204030204" pitchFamily="34" charset="0"/>
              </a:rPr>
              <a:t> Sala de exposición arqueológica permanente en la Casa de la cultura Belalcázar, Caldas. </a:t>
            </a:r>
          </a:p>
          <a:p>
            <a:pPr algn="just" defTabSz="685800"/>
            <a:r>
              <a:rPr lang="es-ES" sz="1200" dirty="0">
                <a:solidFill>
                  <a:srgbClr val="010407"/>
                </a:solidFill>
                <a:latin typeface="Calibri Light" panose="020F0302020204030204" pitchFamily="34" charset="0"/>
                <a:cs typeface="Calibri Light" panose="020F0302020204030204" pitchFamily="34" charset="0"/>
              </a:rPr>
              <a:t>Exposiciones temporales en el Centro de Museos de la Universidad de Caldas</a:t>
            </a:r>
          </a:p>
        </p:txBody>
      </p:sp>
    </p:spTree>
    <p:extLst>
      <p:ext uri="{BB962C8B-B14F-4D97-AF65-F5344CB8AC3E}">
        <p14:creationId xmlns:p14="http://schemas.microsoft.com/office/powerpoint/2010/main" val="130062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B4FAF9-CDB8-8453-78A8-49E614281D44}"/>
              </a:ext>
            </a:extLst>
          </p:cNvPr>
          <p:cNvSpPr/>
          <p:nvPr/>
        </p:nvSpPr>
        <p:spPr>
          <a:xfrm>
            <a:off x="1290523" y="1286475"/>
            <a:ext cx="8314457"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FDDF6CA7-4777-2CCC-C71C-1A189388DAE2}"/>
              </a:ext>
            </a:extLst>
          </p:cNvPr>
          <p:cNvSpPr/>
          <p:nvPr/>
        </p:nvSpPr>
        <p:spPr>
          <a:xfrm>
            <a:off x="2915478" y="690221"/>
            <a:ext cx="6586332"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4" name="Rectángulo 3">
            <a:extLst>
              <a:ext uri="{FF2B5EF4-FFF2-40B4-BE49-F238E27FC236}">
                <a16:creationId xmlns:a16="http://schemas.microsoft.com/office/drawing/2014/main" id="{1BF794E1-DC43-B94F-389B-B742C2C5E9B3}"/>
              </a:ext>
            </a:extLst>
          </p:cNvPr>
          <p:cNvSpPr/>
          <p:nvPr/>
        </p:nvSpPr>
        <p:spPr>
          <a:xfrm>
            <a:off x="251791" y="6459400"/>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5" name="Imagen 4">
            <a:extLst>
              <a:ext uri="{FF2B5EF4-FFF2-40B4-BE49-F238E27FC236}">
                <a16:creationId xmlns:a16="http://schemas.microsoft.com/office/drawing/2014/main" id="{AB7F6628-C269-F73D-3FCB-21EEEFF09368}"/>
              </a:ext>
            </a:extLst>
          </p:cNvPr>
          <p:cNvPicPr>
            <a:picLocks noChangeAspect="1"/>
          </p:cNvPicPr>
          <p:nvPr/>
        </p:nvPicPr>
        <p:blipFill>
          <a:blip r:embed="rId2"/>
          <a:stretch>
            <a:fillRect/>
          </a:stretch>
        </p:blipFill>
        <p:spPr>
          <a:xfrm>
            <a:off x="10171852" y="3710293"/>
            <a:ext cx="1457980" cy="1132750"/>
          </a:xfrm>
          <a:prstGeom prst="ellipse">
            <a:avLst/>
          </a:prstGeom>
        </p:spPr>
      </p:pic>
      <p:pic>
        <p:nvPicPr>
          <p:cNvPr id="6" name="Picture 24" descr="Resultado de imagen para ods 17 alianzas para lograr los objetivos">
            <a:extLst>
              <a:ext uri="{FF2B5EF4-FFF2-40B4-BE49-F238E27FC236}">
                <a16:creationId xmlns:a16="http://schemas.microsoft.com/office/drawing/2014/main" id="{22EA7882-75FA-FB13-E830-34E06FA1E93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9767098" y="2359384"/>
            <a:ext cx="1133744" cy="1114046"/>
          </a:xfrm>
          <a:prstGeom prst="rect">
            <a:avLst/>
          </a:prstGeom>
          <a:noFill/>
          <a:extLst>
            <a:ext uri="{909E8E84-426E-40DD-AFC4-6F175D3DCCD1}">
              <a14:hiddenFill xmlns:a14="http://schemas.microsoft.com/office/drawing/2010/main">
                <a:solidFill>
                  <a:srgbClr val="FFFFFF"/>
                </a:solidFill>
              </a14:hiddenFill>
            </a:ext>
          </a:extLst>
        </p:spPr>
      </p:pic>
      <p:pic>
        <p:nvPicPr>
          <p:cNvPr id="7" name="Gráfico 6" descr="Bocadillo de pensamiento contorno">
            <a:extLst>
              <a:ext uri="{FF2B5EF4-FFF2-40B4-BE49-F238E27FC236}">
                <a16:creationId xmlns:a16="http://schemas.microsoft.com/office/drawing/2014/main" id="{71505C7D-5BFA-4AD6-0369-C095E64AFBE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6123" y="1279316"/>
            <a:ext cx="914400" cy="914400"/>
          </a:xfrm>
          <a:prstGeom prst="rect">
            <a:avLst/>
          </a:prstGeom>
        </p:spPr>
      </p:pic>
      <p:sp>
        <p:nvSpPr>
          <p:cNvPr id="8" name="Llaves 7">
            <a:extLst>
              <a:ext uri="{FF2B5EF4-FFF2-40B4-BE49-F238E27FC236}">
                <a16:creationId xmlns:a16="http://schemas.microsoft.com/office/drawing/2014/main" id="{F25E6332-E14E-6AEA-EA7D-4750926C751D}"/>
              </a:ext>
            </a:extLst>
          </p:cNvPr>
          <p:cNvSpPr/>
          <p:nvPr/>
        </p:nvSpPr>
        <p:spPr>
          <a:xfrm>
            <a:off x="512056" y="2359385"/>
            <a:ext cx="3767259" cy="1506938"/>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CuadroTexto 8">
            <a:extLst>
              <a:ext uri="{FF2B5EF4-FFF2-40B4-BE49-F238E27FC236}">
                <a16:creationId xmlns:a16="http://schemas.microsoft.com/office/drawing/2014/main" id="{20CB92D6-00AF-2653-680F-9CA2FF857B6E}"/>
              </a:ext>
            </a:extLst>
          </p:cNvPr>
          <p:cNvSpPr txBox="1"/>
          <p:nvPr/>
        </p:nvSpPr>
        <p:spPr>
          <a:xfrm>
            <a:off x="1012007" y="2528078"/>
            <a:ext cx="2731308" cy="954107"/>
          </a:xfrm>
          <a:prstGeom prst="rect">
            <a:avLst/>
          </a:prstGeom>
          <a:noFill/>
        </p:spPr>
        <p:txBody>
          <a:bodyPr wrap="square" rtlCol="0">
            <a:spAutoFit/>
          </a:bodyPr>
          <a:lstStyle/>
          <a:p>
            <a:pPr algn="ctr"/>
            <a:r>
              <a:rPr lang="es-CO" sz="1200" dirty="0">
                <a:solidFill>
                  <a:srgbClr val="010407"/>
                </a:solidFill>
                <a:latin typeface="Calibri Light" panose="020F0302020204030204" pitchFamily="34" charset="0"/>
                <a:cs typeface="Calibri Light" panose="020F0302020204030204" pitchFamily="34" charset="0"/>
              </a:rPr>
              <a:t>En los proyectos</a:t>
            </a:r>
            <a:r>
              <a:rPr lang="es-CO" sz="14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4G</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se tienen </a:t>
            </a:r>
            <a:r>
              <a:rPr lang="es-CO" sz="1400" b="1" dirty="0">
                <a:solidFill>
                  <a:srgbClr val="010407"/>
                </a:solidFill>
                <a:latin typeface="Calibri Light" panose="020F0302020204030204" pitchFamily="34" charset="0"/>
                <a:cs typeface="Calibri Light" panose="020F0302020204030204" pitchFamily="34" charset="0"/>
              </a:rPr>
              <a:t>3</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convenios</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y</a:t>
            </a:r>
            <a:r>
              <a:rPr lang="es-CO" sz="14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3</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alianzas</a:t>
            </a:r>
            <a:endParaRPr lang="es-CO" sz="1400" dirty="0">
              <a:solidFill>
                <a:srgbClr val="010407"/>
              </a:solidFill>
              <a:latin typeface="Calibri Light" panose="020F0302020204030204" pitchFamily="34" charset="0"/>
              <a:cs typeface="Calibri Light" panose="020F0302020204030204" pitchFamily="34" charset="0"/>
            </a:endParaRPr>
          </a:p>
          <a:p>
            <a:pPr algn="just"/>
            <a:endParaRPr lang="es-CO" sz="1400" dirty="0">
              <a:solidFill>
                <a:srgbClr val="010407"/>
              </a:solidFill>
              <a:latin typeface="Calibri Light" panose="020F0302020204030204" pitchFamily="34" charset="0"/>
              <a:cs typeface="Calibri Light" panose="020F0302020204030204" pitchFamily="34" charset="0"/>
            </a:endParaRPr>
          </a:p>
          <a:p>
            <a:pPr algn="just"/>
            <a:r>
              <a:rPr lang="es-CO" sz="1200" dirty="0">
                <a:solidFill>
                  <a:srgbClr val="010407"/>
                </a:solidFill>
                <a:latin typeface="Calibri Light" panose="020F0302020204030204" pitchFamily="34" charset="0"/>
                <a:cs typeface="Calibri Light" panose="020F0302020204030204" pitchFamily="34" charset="0"/>
              </a:rPr>
              <a:t>En proyectos </a:t>
            </a:r>
            <a:r>
              <a:rPr lang="es-CO" sz="1400" b="1" dirty="0">
                <a:solidFill>
                  <a:srgbClr val="010407"/>
                </a:solidFill>
                <a:latin typeface="Calibri Light" panose="020F0302020204030204" pitchFamily="34" charset="0"/>
                <a:cs typeface="Calibri Light" panose="020F0302020204030204" pitchFamily="34" charset="0"/>
              </a:rPr>
              <a:t>3G</a:t>
            </a:r>
            <a:r>
              <a:rPr lang="es-CO" sz="1200" dirty="0">
                <a:solidFill>
                  <a:srgbClr val="010407"/>
                </a:solidFill>
                <a:latin typeface="Calibri Light" panose="020F0302020204030204" pitchFamily="34" charset="0"/>
                <a:cs typeface="Calibri Light" panose="020F0302020204030204" pitchFamily="34" charset="0"/>
              </a:rPr>
              <a:t> se tienen </a:t>
            </a:r>
            <a:r>
              <a:rPr lang="es-CO" sz="1400" b="1" dirty="0">
                <a:solidFill>
                  <a:srgbClr val="010407"/>
                </a:solidFill>
                <a:latin typeface="Calibri Light" panose="020F0302020204030204" pitchFamily="34" charset="0"/>
                <a:cs typeface="Calibri Light" panose="020F0302020204030204" pitchFamily="34" charset="0"/>
              </a:rPr>
              <a:t>3</a:t>
            </a:r>
            <a:r>
              <a:rPr lang="es-CO" sz="1200" dirty="0">
                <a:solidFill>
                  <a:srgbClr val="010407"/>
                </a:solidFill>
                <a:latin typeface="Calibri Light" panose="020F0302020204030204" pitchFamily="34" charset="0"/>
                <a:cs typeface="Calibri Light" panose="020F0302020204030204" pitchFamily="34" charset="0"/>
              </a:rPr>
              <a:t> alianzas.</a:t>
            </a:r>
          </a:p>
        </p:txBody>
      </p:sp>
      <p:sp>
        <p:nvSpPr>
          <p:cNvPr id="10" name="Rectángulo 9">
            <a:extLst>
              <a:ext uri="{FF2B5EF4-FFF2-40B4-BE49-F238E27FC236}">
                <a16:creationId xmlns:a16="http://schemas.microsoft.com/office/drawing/2014/main" id="{6B927A16-7554-75D2-5720-D3835B8E9B2F}"/>
              </a:ext>
            </a:extLst>
          </p:cNvPr>
          <p:cNvSpPr/>
          <p:nvPr/>
        </p:nvSpPr>
        <p:spPr>
          <a:xfrm>
            <a:off x="4377929" y="2997522"/>
            <a:ext cx="200722" cy="2306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cxnSp>
        <p:nvCxnSpPr>
          <p:cNvPr id="11" name="Conector recto 10">
            <a:extLst>
              <a:ext uri="{FF2B5EF4-FFF2-40B4-BE49-F238E27FC236}">
                <a16:creationId xmlns:a16="http://schemas.microsoft.com/office/drawing/2014/main" id="{2C4AB5C1-4A8C-CA3C-9028-F88F16AD129E}"/>
              </a:ext>
            </a:extLst>
          </p:cNvPr>
          <p:cNvCxnSpPr>
            <a:cxnSpLocks/>
            <a:stCxn id="10" idx="3"/>
          </p:cNvCxnSpPr>
          <p:nvPr/>
        </p:nvCxnSpPr>
        <p:spPr>
          <a:xfrm>
            <a:off x="4578651" y="3112853"/>
            <a:ext cx="693122" cy="55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ectángulo 11">
            <a:extLst>
              <a:ext uri="{FF2B5EF4-FFF2-40B4-BE49-F238E27FC236}">
                <a16:creationId xmlns:a16="http://schemas.microsoft.com/office/drawing/2014/main" id="{01FF72DF-05ED-11C5-AA22-2D4841DFD6ED}"/>
              </a:ext>
            </a:extLst>
          </p:cNvPr>
          <p:cNvSpPr/>
          <p:nvPr/>
        </p:nvSpPr>
        <p:spPr>
          <a:xfrm>
            <a:off x="5271772" y="2193716"/>
            <a:ext cx="4333207" cy="4109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2BCCF1AA-CD0F-5F2D-7391-700363B67B1C}"/>
              </a:ext>
            </a:extLst>
          </p:cNvPr>
          <p:cNvSpPr txBox="1"/>
          <p:nvPr/>
        </p:nvSpPr>
        <p:spPr>
          <a:xfrm>
            <a:off x="5289375" y="2193716"/>
            <a:ext cx="4315603" cy="4093428"/>
          </a:xfrm>
          <a:prstGeom prst="rect">
            <a:avLst/>
          </a:prstGeom>
          <a:noFill/>
        </p:spPr>
        <p:txBody>
          <a:bodyPr wrap="square" rtlCol="0">
            <a:spAutoFit/>
          </a:bodyPr>
          <a:lstStyle/>
          <a:p>
            <a:pPr algn="ctr"/>
            <a:r>
              <a:rPr lang="es-CO" sz="1600" u="sng" dirty="0">
                <a:solidFill>
                  <a:srgbClr val="010407"/>
                </a:solidFill>
                <a:latin typeface="Calibri Light" panose="020F0302020204030204" pitchFamily="34" charset="0"/>
                <a:cs typeface="Calibri Light" panose="020F0302020204030204" pitchFamily="34" charset="0"/>
              </a:rPr>
              <a:t>Convenios</a:t>
            </a:r>
            <a:r>
              <a:rPr lang="es-CO" sz="1400" dirty="0">
                <a:solidFill>
                  <a:srgbClr val="010407"/>
                </a:solidFill>
                <a:latin typeface="Calibri Light" panose="020F0302020204030204" pitchFamily="34" charset="0"/>
                <a:cs typeface="Calibri Light" panose="020F0302020204030204" pitchFamily="34" charset="0"/>
              </a:rPr>
              <a:t>: </a:t>
            </a:r>
          </a:p>
          <a:p>
            <a:pPr algn="just"/>
            <a:r>
              <a:rPr lang="es-CO" sz="1400" b="1" dirty="0">
                <a:solidFill>
                  <a:srgbClr val="010407"/>
                </a:solidFill>
                <a:latin typeface="Calibri Light" panose="020F0302020204030204" pitchFamily="34" charset="0"/>
                <a:cs typeface="Calibri Light" panose="020F0302020204030204" pitchFamily="34" charset="0"/>
              </a:rPr>
              <a:t>Pacífico 3 </a:t>
            </a:r>
            <a:r>
              <a:rPr lang="es-CO" sz="1200" dirty="0">
                <a:solidFill>
                  <a:srgbClr val="010407"/>
                </a:solidFill>
                <a:latin typeface="Calibri Light" panose="020F0302020204030204" pitchFamily="34" charset="0"/>
                <a:cs typeface="Calibri Light" panose="020F0302020204030204" pitchFamily="34" charset="0"/>
              </a:rPr>
              <a:t>- Universidad de Caldas - espacios para análisis, tenencia y exposición de materiales arqueológicos (reportan 2 pero debe ser solo 1 y la respuesta del ICANH)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Villavicencio Yopal </a:t>
            </a:r>
            <a:r>
              <a:rPr lang="es-CO" sz="1200" dirty="0">
                <a:solidFill>
                  <a:srgbClr val="010407"/>
                </a:solidFill>
                <a:latin typeface="Calibri Light" panose="020F0302020204030204" pitchFamily="34" charset="0"/>
                <a:cs typeface="Calibri Light" panose="020F0302020204030204" pitchFamily="34" charset="0"/>
              </a:rPr>
              <a:t>- </a:t>
            </a:r>
            <a:r>
              <a:rPr lang="es-CO" sz="1200" dirty="0" err="1">
                <a:solidFill>
                  <a:srgbClr val="010407"/>
                </a:solidFill>
                <a:latin typeface="Calibri Light" panose="020F0302020204030204" pitchFamily="34" charset="0"/>
                <a:cs typeface="Calibri Light" panose="020F0302020204030204" pitchFamily="34" charset="0"/>
              </a:rPr>
              <a:t>Unimeta</a:t>
            </a:r>
            <a:r>
              <a:rPr lang="es-CO" sz="1200" dirty="0">
                <a:solidFill>
                  <a:srgbClr val="010407"/>
                </a:solidFill>
                <a:latin typeface="Calibri Light" panose="020F0302020204030204" pitchFamily="34" charset="0"/>
                <a:cs typeface="Calibri Light" panose="020F0302020204030204" pitchFamily="34" charset="0"/>
              </a:rPr>
              <a:t>: espacios para materiales arqueológicos</a:t>
            </a:r>
            <a:br>
              <a:rPr lang="es-CO" sz="1200" dirty="0">
                <a:solidFill>
                  <a:srgbClr val="010407"/>
                </a:solidFill>
                <a:latin typeface="Calibri Light" panose="020F0302020204030204" pitchFamily="34" charset="0"/>
                <a:cs typeface="Calibri Light" panose="020F0302020204030204" pitchFamily="34" charset="0"/>
              </a:rPr>
            </a:br>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Puerta de Hierro:</a:t>
            </a:r>
            <a:r>
              <a:rPr lang="es-CO" sz="1200" b="1"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Museo Comunitario San Jacinto - Tenencia y exposición de piezas arqueológicas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ctr"/>
            <a:r>
              <a:rPr lang="es-CO" sz="1600" u="sng" dirty="0">
                <a:solidFill>
                  <a:srgbClr val="010407"/>
                </a:solidFill>
                <a:latin typeface="Calibri Light" panose="020F0302020204030204" pitchFamily="34" charset="0"/>
                <a:cs typeface="Calibri Light" panose="020F0302020204030204" pitchFamily="34" charset="0"/>
              </a:rPr>
              <a:t>Alianzas</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Puerta de Hierro: </a:t>
            </a:r>
            <a:r>
              <a:rPr lang="es-CO" sz="1200" dirty="0">
                <a:solidFill>
                  <a:srgbClr val="010407"/>
                </a:solidFill>
                <a:latin typeface="Calibri Light" panose="020F0302020204030204" pitchFamily="34" charset="0"/>
                <a:cs typeface="Calibri Light" panose="020F0302020204030204" pitchFamily="34" charset="0"/>
              </a:rPr>
              <a:t>Universidad Nacional – Análisis y tenencia de restos óseos humanos.</a:t>
            </a:r>
          </a:p>
          <a:p>
            <a:pPr algn="just"/>
            <a:endParaRPr lang="es-CO" sz="1200" b="1"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Girardot Honda Puerto Salgar</a:t>
            </a:r>
            <a:r>
              <a:rPr lang="es-CO" sz="1200" b="1"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Universidad Nacional Análisis y tenencia de restos óseos humanos - NO REPORTADO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POB</a:t>
            </a:r>
            <a:r>
              <a:rPr lang="es-CO" sz="1400" dirty="0">
                <a:solidFill>
                  <a:srgbClr val="010407"/>
                </a:solidFill>
                <a:latin typeface="Calibri Light" panose="020F0302020204030204" pitchFamily="34" charset="0"/>
                <a:cs typeface="Calibri Light" panose="020F0302020204030204" pitchFamily="34" charset="0"/>
              </a:rPr>
              <a:t>: </a:t>
            </a:r>
            <a:r>
              <a:rPr lang="es-CO" sz="1200" dirty="0">
                <a:solidFill>
                  <a:srgbClr val="010407"/>
                </a:solidFill>
                <a:latin typeface="Calibri Light" panose="020F0302020204030204" pitchFamily="34" charset="0"/>
                <a:cs typeface="Calibri Light" panose="020F0302020204030204" pitchFamily="34" charset="0"/>
              </a:rPr>
              <a:t>Universidad Nacional: apoyo en limpieza de restos óseos </a:t>
            </a:r>
          </a:p>
        </p:txBody>
      </p:sp>
    </p:spTree>
    <p:extLst>
      <p:ext uri="{BB962C8B-B14F-4D97-AF65-F5344CB8AC3E}">
        <p14:creationId xmlns:p14="http://schemas.microsoft.com/office/powerpoint/2010/main" val="257776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0E07CC-D9AC-325C-AA2E-F6569596C48E}"/>
              </a:ext>
            </a:extLst>
          </p:cNvPr>
          <p:cNvSpPr/>
          <p:nvPr/>
        </p:nvSpPr>
        <p:spPr>
          <a:xfrm>
            <a:off x="1688088" y="1485256"/>
            <a:ext cx="8314457"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FC693F35-142D-700D-0542-6DFADA232C2C}"/>
              </a:ext>
            </a:extLst>
          </p:cNvPr>
          <p:cNvSpPr/>
          <p:nvPr/>
        </p:nvSpPr>
        <p:spPr>
          <a:xfrm>
            <a:off x="3074504" y="678869"/>
            <a:ext cx="6294783"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4" name="Rectángulo 3">
            <a:extLst>
              <a:ext uri="{FF2B5EF4-FFF2-40B4-BE49-F238E27FC236}">
                <a16:creationId xmlns:a16="http://schemas.microsoft.com/office/drawing/2014/main" id="{0F308625-3030-325C-A2BB-60F669A2EC31}"/>
              </a:ext>
            </a:extLst>
          </p:cNvPr>
          <p:cNvSpPr/>
          <p:nvPr/>
        </p:nvSpPr>
        <p:spPr>
          <a:xfrm>
            <a:off x="413968" y="637988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5" name="Imagen 4">
            <a:extLst>
              <a:ext uri="{FF2B5EF4-FFF2-40B4-BE49-F238E27FC236}">
                <a16:creationId xmlns:a16="http://schemas.microsoft.com/office/drawing/2014/main" id="{568E054F-5642-47BE-EAAE-433AFA3A181D}"/>
              </a:ext>
            </a:extLst>
          </p:cNvPr>
          <p:cNvPicPr>
            <a:picLocks noChangeAspect="1"/>
          </p:cNvPicPr>
          <p:nvPr/>
        </p:nvPicPr>
        <p:blipFill>
          <a:blip r:embed="rId2"/>
          <a:stretch>
            <a:fillRect/>
          </a:stretch>
        </p:blipFill>
        <p:spPr>
          <a:xfrm>
            <a:off x="10569417" y="3909074"/>
            <a:ext cx="1457980" cy="1132750"/>
          </a:xfrm>
          <a:prstGeom prst="ellipse">
            <a:avLst/>
          </a:prstGeom>
        </p:spPr>
      </p:pic>
      <p:pic>
        <p:nvPicPr>
          <p:cNvPr id="6" name="Picture 24" descr="Resultado de imagen para ods 17 alianzas para lograr los objetivos">
            <a:extLst>
              <a:ext uri="{FF2B5EF4-FFF2-40B4-BE49-F238E27FC236}">
                <a16:creationId xmlns:a16="http://schemas.microsoft.com/office/drawing/2014/main" id="{19CF793F-CF2B-4370-4A4D-375B05D1CFF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10164663" y="2558165"/>
            <a:ext cx="1133744" cy="1114046"/>
          </a:xfrm>
          <a:prstGeom prst="rect">
            <a:avLst/>
          </a:prstGeom>
          <a:noFill/>
          <a:extLst>
            <a:ext uri="{909E8E84-426E-40DD-AFC4-6F175D3DCCD1}">
              <a14:hiddenFill xmlns:a14="http://schemas.microsoft.com/office/drawing/2010/main">
                <a:solidFill>
                  <a:srgbClr val="FFFFFF"/>
                </a:solidFill>
              </a14:hiddenFill>
            </a:ext>
          </a:extLst>
        </p:spPr>
      </p:pic>
      <p:pic>
        <p:nvPicPr>
          <p:cNvPr id="7" name="Gráfico 6" descr="Bocadillo de pensamiento contorno">
            <a:extLst>
              <a:ext uri="{FF2B5EF4-FFF2-40B4-BE49-F238E27FC236}">
                <a16:creationId xmlns:a16="http://schemas.microsoft.com/office/drawing/2014/main" id="{AE022472-6A81-0E8B-1AD8-2B05A3D2257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73688" y="1478097"/>
            <a:ext cx="914400" cy="914400"/>
          </a:xfrm>
          <a:prstGeom prst="rect">
            <a:avLst/>
          </a:prstGeom>
        </p:spPr>
      </p:pic>
      <p:sp>
        <p:nvSpPr>
          <p:cNvPr id="8" name="CuadroTexto 7">
            <a:extLst>
              <a:ext uri="{FF2B5EF4-FFF2-40B4-BE49-F238E27FC236}">
                <a16:creationId xmlns:a16="http://schemas.microsoft.com/office/drawing/2014/main" id="{BF9CCC09-CAA6-27DB-D5D6-FEDB74751463}"/>
              </a:ext>
            </a:extLst>
          </p:cNvPr>
          <p:cNvSpPr txBox="1"/>
          <p:nvPr/>
        </p:nvSpPr>
        <p:spPr>
          <a:xfrm>
            <a:off x="2167852" y="2910531"/>
            <a:ext cx="6501161" cy="3016210"/>
          </a:xfrm>
          <a:prstGeom prst="rect">
            <a:avLst/>
          </a:prstGeom>
          <a:noFill/>
        </p:spPr>
        <p:txBody>
          <a:bodyPr wrap="square" rtlCol="0">
            <a:spAutoFit/>
          </a:bodyPr>
          <a:lstStyle/>
          <a:p>
            <a:pPr algn="ctr"/>
            <a:r>
              <a:rPr lang="es-CO" sz="1400" b="1" u="sng" dirty="0">
                <a:solidFill>
                  <a:srgbClr val="010407"/>
                </a:solidFill>
                <a:latin typeface="Calibri Light" panose="020F0302020204030204" pitchFamily="34" charset="0"/>
                <a:cs typeface="Calibri Light" panose="020F0302020204030204" pitchFamily="34" charset="0"/>
              </a:rPr>
              <a:t>EXPOSICIONES ARQUEOLÓGICAS </a:t>
            </a:r>
          </a:p>
          <a:p>
            <a:pPr algn="just"/>
            <a:endParaRPr lang="es-CO" sz="14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Pacífico 3: </a:t>
            </a:r>
            <a:r>
              <a:rPr lang="es-CO" sz="1200" dirty="0">
                <a:solidFill>
                  <a:srgbClr val="010407"/>
                </a:solidFill>
                <a:latin typeface="Calibri Light" panose="020F0302020204030204" pitchFamily="34" charset="0"/>
                <a:cs typeface="Calibri Light" panose="020F0302020204030204" pitchFamily="34" charset="0"/>
              </a:rPr>
              <a:t>Museo de Belalcázar, municipio Belalcázar (desde febrero 2021)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CO" sz="1200" dirty="0">
                <a:solidFill>
                  <a:srgbClr val="010407"/>
                </a:solidFill>
                <a:latin typeface="Calibri Light" panose="020F0302020204030204" pitchFamily="34" charset="0"/>
                <a:cs typeface="Calibri Light" panose="020F0302020204030204" pitchFamily="34" charset="0"/>
              </a:rPr>
              <a:t>Este municipio recibió́ en custodia 7.400 piezas arqueológicas halladas y rescatadas gracias a la construcción de las obras de mejoramiento y rectificación del corredor entre La Virginia y Asia, la Variante Tesalia -vía nueva que comunicará el sector de Remolinos con el Kilómetro 41, las zonas de depósito de material en los lugares anteriormente mencionados y sectores como La Manuela – Tres Puertas e </a:t>
            </a:r>
            <a:r>
              <a:rPr lang="es-CO" sz="1200" dirty="0" err="1">
                <a:solidFill>
                  <a:srgbClr val="010407"/>
                </a:solidFill>
                <a:latin typeface="Calibri Light" panose="020F0302020204030204" pitchFamily="34" charset="0"/>
                <a:cs typeface="Calibri Light" panose="020F0302020204030204" pitchFamily="34" charset="0"/>
              </a:rPr>
              <a:t>Irra</a:t>
            </a:r>
            <a:r>
              <a:rPr lang="es-CO" sz="1200" dirty="0">
                <a:solidFill>
                  <a:srgbClr val="010407"/>
                </a:solidFill>
                <a:latin typeface="Calibri Light" panose="020F0302020204030204" pitchFamily="34" charset="0"/>
                <a:cs typeface="Calibri Light" panose="020F0302020204030204" pitchFamily="34" charset="0"/>
              </a:rPr>
              <a:t>, todas obras de infraestructura de la Concesión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algn="just"/>
            <a:r>
              <a:rPr lang="es-ES" sz="1200" dirty="0"/>
              <a:t>Exposiciones temporales en el Centro de Museos de la Universidad de Caldas (Solicitud de autorización ICANH de 14 de junio 2022)</a:t>
            </a:r>
            <a:endParaRPr lang="es-CO" sz="1200" dirty="0">
              <a:solidFill>
                <a:srgbClr val="010407"/>
              </a:solidFill>
              <a:latin typeface="Calibri Light" panose="020F0302020204030204" pitchFamily="34" charset="0"/>
              <a:cs typeface="Calibri Light" panose="020F0302020204030204" pitchFamily="34" charset="0"/>
            </a:endParaRPr>
          </a:p>
          <a:p>
            <a:pPr algn="just"/>
            <a:endParaRPr lang="es-CO" sz="1400" dirty="0">
              <a:solidFill>
                <a:srgbClr val="010407"/>
              </a:solidFill>
              <a:latin typeface="Calibri Light" panose="020F0302020204030204" pitchFamily="34" charset="0"/>
              <a:cs typeface="Calibri Light" panose="020F0302020204030204" pitchFamily="34" charset="0"/>
            </a:endParaRPr>
          </a:p>
          <a:p>
            <a:pPr algn="just"/>
            <a:r>
              <a:rPr lang="es-CO" sz="1400" b="1" dirty="0">
                <a:solidFill>
                  <a:srgbClr val="010407"/>
                </a:solidFill>
                <a:latin typeface="Calibri Light" panose="020F0302020204030204" pitchFamily="34" charset="0"/>
                <a:cs typeface="Calibri Light" panose="020F0302020204030204" pitchFamily="34" charset="0"/>
              </a:rPr>
              <a:t>Perimetral Oriente de Bogotá:</a:t>
            </a:r>
            <a:r>
              <a:rPr lang="es-CO" sz="1200" dirty="0">
                <a:solidFill>
                  <a:srgbClr val="010407"/>
                </a:solidFill>
                <a:latin typeface="Calibri Light" panose="020F0302020204030204" pitchFamily="34" charset="0"/>
                <a:cs typeface="Calibri Light" panose="020F0302020204030204" pitchFamily="34" charset="0"/>
              </a:rPr>
              <a:t> Museo del Oro - Bogotá́</a:t>
            </a:r>
            <a:br>
              <a:rPr lang="es-CO" sz="1200" dirty="0">
                <a:solidFill>
                  <a:srgbClr val="010407"/>
                </a:solidFill>
                <a:latin typeface="Calibri Light" panose="020F0302020204030204" pitchFamily="34" charset="0"/>
                <a:cs typeface="Calibri Light" panose="020F0302020204030204" pitchFamily="34" charset="0"/>
              </a:rPr>
            </a:br>
            <a:r>
              <a:rPr lang="es-CO" sz="1200" dirty="0">
                <a:solidFill>
                  <a:srgbClr val="010407"/>
                </a:solidFill>
                <a:latin typeface="Calibri Light" panose="020F0302020204030204" pitchFamily="34" charset="0"/>
                <a:cs typeface="Calibri Light" panose="020F0302020204030204" pitchFamily="34" charset="0"/>
              </a:rPr>
              <a:t>Desde el 2019. Entregadas piezas orfebres.</a:t>
            </a:r>
          </a:p>
        </p:txBody>
      </p:sp>
      <p:sp>
        <p:nvSpPr>
          <p:cNvPr id="9" name="Llaves 8">
            <a:extLst>
              <a:ext uri="{FF2B5EF4-FFF2-40B4-BE49-F238E27FC236}">
                <a16:creationId xmlns:a16="http://schemas.microsoft.com/office/drawing/2014/main" id="{5C0153FB-1B34-8782-959F-8ACE06668ED4}"/>
              </a:ext>
            </a:extLst>
          </p:cNvPr>
          <p:cNvSpPr/>
          <p:nvPr/>
        </p:nvSpPr>
        <p:spPr>
          <a:xfrm>
            <a:off x="1749682" y="3138027"/>
            <a:ext cx="7337503" cy="2750299"/>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28293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0F71EA1-F093-58CE-CE22-85E1F5F376C2}"/>
              </a:ext>
            </a:extLst>
          </p:cNvPr>
          <p:cNvSpPr/>
          <p:nvPr/>
        </p:nvSpPr>
        <p:spPr>
          <a:xfrm>
            <a:off x="1501109" y="1392492"/>
            <a:ext cx="8314457" cy="791435"/>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FC473D58-5890-C721-1E5D-77A101B2D3F7}"/>
              </a:ext>
            </a:extLst>
          </p:cNvPr>
          <p:cNvSpPr/>
          <p:nvPr/>
        </p:nvSpPr>
        <p:spPr>
          <a:xfrm>
            <a:off x="2809461" y="741910"/>
            <a:ext cx="6904382"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4" name="Rectángulo 3">
            <a:extLst>
              <a:ext uri="{FF2B5EF4-FFF2-40B4-BE49-F238E27FC236}">
                <a16:creationId xmlns:a16="http://schemas.microsoft.com/office/drawing/2014/main" id="{C0F6AB73-C3CA-6FCA-8CEE-B209A102659F}"/>
              </a:ext>
            </a:extLst>
          </p:cNvPr>
          <p:cNvSpPr/>
          <p:nvPr/>
        </p:nvSpPr>
        <p:spPr>
          <a:xfrm>
            <a:off x="311796" y="6220860"/>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5" name="Imagen 4">
            <a:extLst>
              <a:ext uri="{FF2B5EF4-FFF2-40B4-BE49-F238E27FC236}">
                <a16:creationId xmlns:a16="http://schemas.microsoft.com/office/drawing/2014/main" id="{83E99F85-9689-0AA8-E17D-F853CC95DB2D}"/>
              </a:ext>
            </a:extLst>
          </p:cNvPr>
          <p:cNvPicPr>
            <a:picLocks noChangeAspect="1"/>
          </p:cNvPicPr>
          <p:nvPr/>
        </p:nvPicPr>
        <p:blipFill>
          <a:blip r:embed="rId2"/>
          <a:stretch>
            <a:fillRect/>
          </a:stretch>
        </p:blipFill>
        <p:spPr>
          <a:xfrm>
            <a:off x="10382438" y="3816310"/>
            <a:ext cx="1457980" cy="1132750"/>
          </a:xfrm>
          <a:prstGeom prst="ellipse">
            <a:avLst/>
          </a:prstGeom>
        </p:spPr>
      </p:pic>
      <p:pic>
        <p:nvPicPr>
          <p:cNvPr id="6" name="Picture 24" descr="Resultado de imagen para ods 17 alianzas para lograr los objetivos">
            <a:extLst>
              <a:ext uri="{FF2B5EF4-FFF2-40B4-BE49-F238E27FC236}">
                <a16:creationId xmlns:a16="http://schemas.microsoft.com/office/drawing/2014/main" id="{2BBBA2FB-A391-A2FD-3A17-D78D980527A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9977684" y="2465401"/>
            <a:ext cx="1133744" cy="1114046"/>
          </a:xfrm>
          <a:prstGeom prst="rect">
            <a:avLst/>
          </a:prstGeom>
          <a:noFill/>
          <a:extLst>
            <a:ext uri="{909E8E84-426E-40DD-AFC4-6F175D3DCCD1}">
              <a14:hiddenFill xmlns:a14="http://schemas.microsoft.com/office/drawing/2010/main">
                <a:solidFill>
                  <a:srgbClr val="FFFFFF"/>
                </a:solidFill>
              </a14:hiddenFill>
            </a:ext>
          </a:extLst>
        </p:spPr>
      </p:pic>
      <p:pic>
        <p:nvPicPr>
          <p:cNvPr id="7" name="Gráfico 6" descr="Bocadillo de pensamiento contorno">
            <a:extLst>
              <a:ext uri="{FF2B5EF4-FFF2-40B4-BE49-F238E27FC236}">
                <a16:creationId xmlns:a16="http://schemas.microsoft.com/office/drawing/2014/main" id="{54AC0150-63D7-5591-D848-2781924CB84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6709" y="1385333"/>
            <a:ext cx="914400" cy="914400"/>
          </a:xfrm>
          <a:prstGeom prst="rect">
            <a:avLst/>
          </a:prstGeom>
        </p:spPr>
      </p:pic>
      <p:sp>
        <p:nvSpPr>
          <p:cNvPr id="8" name="Llaves 7">
            <a:extLst>
              <a:ext uri="{FF2B5EF4-FFF2-40B4-BE49-F238E27FC236}">
                <a16:creationId xmlns:a16="http://schemas.microsoft.com/office/drawing/2014/main" id="{855A8893-BA51-A462-CF8A-CF871E80C298}"/>
              </a:ext>
            </a:extLst>
          </p:cNvPr>
          <p:cNvSpPr/>
          <p:nvPr/>
        </p:nvSpPr>
        <p:spPr>
          <a:xfrm>
            <a:off x="1588689" y="2594689"/>
            <a:ext cx="7337503" cy="307082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Rectángulo 8">
            <a:extLst>
              <a:ext uri="{FF2B5EF4-FFF2-40B4-BE49-F238E27FC236}">
                <a16:creationId xmlns:a16="http://schemas.microsoft.com/office/drawing/2014/main" id="{8E3B06F8-2E37-D114-A4AD-CB4BBA8B1BDE}"/>
              </a:ext>
            </a:extLst>
          </p:cNvPr>
          <p:cNvSpPr/>
          <p:nvPr/>
        </p:nvSpPr>
        <p:spPr>
          <a:xfrm>
            <a:off x="2183454" y="2711874"/>
            <a:ext cx="6096000" cy="2618281"/>
          </a:xfrm>
          <a:prstGeom prst="rect">
            <a:avLst/>
          </a:prstGeom>
        </p:spPr>
        <p:txBody>
          <a:bodyPr>
            <a:spAutoFit/>
          </a:bodyPr>
          <a:lstStyle/>
          <a:p>
            <a:pPr algn="ctr"/>
            <a:r>
              <a:rPr lang="es-CO" sz="1400" b="1" u="sng" dirty="0">
                <a:solidFill>
                  <a:srgbClr val="010407"/>
                </a:solidFill>
                <a:latin typeface="Calibri Light" panose="020F0302020204030204" pitchFamily="34" charset="0"/>
                <a:cs typeface="Calibri Light" panose="020F0302020204030204" pitchFamily="34" charset="0"/>
              </a:rPr>
              <a:t>Contribuciones a distintos museos</a:t>
            </a:r>
          </a:p>
          <a:p>
            <a:pPr algn="ctr"/>
            <a:endParaRPr lang="es-CO" sz="1400" b="1" u="sng" dirty="0">
              <a:solidFill>
                <a:srgbClr val="010407"/>
              </a:solidFill>
              <a:latin typeface="Calibri Light" panose="020F0302020204030204" pitchFamily="34" charset="0"/>
              <a:cs typeface="Calibri Light" panose="020F0302020204030204" pitchFamily="34" charset="0"/>
            </a:endParaRPr>
          </a:p>
          <a:p>
            <a:pPr algn="just">
              <a:lnSpc>
                <a:spcPct val="150000"/>
              </a:lnSpc>
            </a:pPr>
            <a:r>
              <a:rPr lang="es-CO" sz="1200" u="sng" dirty="0">
                <a:solidFill>
                  <a:srgbClr val="010407"/>
                </a:solidFill>
                <a:latin typeface="Calibri Light" panose="020F0302020204030204" pitchFamily="34" charset="0"/>
                <a:cs typeface="Calibri Light" panose="020F0302020204030204" pitchFamily="34" charset="0"/>
              </a:rPr>
              <a:t>Museo del Oro Bogotá́</a:t>
            </a:r>
            <a:r>
              <a:rPr lang="es-CO" sz="12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Perimetral de Oriente</a:t>
            </a:r>
            <a:r>
              <a:rPr lang="es-CO" sz="1200" dirty="0">
                <a:solidFill>
                  <a:srgbClr val="010407"/>
                </a:solidFill>
                <a:latin typeface="Calibri Light" panose="020F0302020204030204" pitchFamily="34" charset="0"/>
                <a:cs typeface="Calibri Light" panose="020F0302020204030204" pitchFamily="34" charset="0"/>
              </a:rPr>
              <a:t> entregó piezas orfebres.</a:t>
            </a:r>
            <a:br>
              <a:rPr lang="es-CO" sz="1200" dirty="0">
                <a:solidFill>
                  <a:srgbClr val="010407"/>
                </a:solidFill>
                <a:latin typeface="Calibri Light" panose="020F0302020204030204" pitchFamily="34" charset="0"/>
                <a:cs typeface="Calibri Light" panose="020F0302020204030204" pitchFamily="34" charset="0"/>
              </a:rPr>
            </a:br>
            <a:r>
              <a:rPr lang="es-CO" sz="1200" u="sng" dirty="0">
                <a:solidFill>
                  <a:srgbClr val="010407"/>
                </a:solidFill>
                <a:latin typeface="Calibri Light" panose="020F0302020204030204" pitchFamily="34" charset="0"/>
                <a:cs typeface="Calibri Light" panose="020F0302020204030204" pitchFamily="34" charset="0"/>
              </a:rPr>
              <a:t>Museo de la Universidad del Atlántico</a:t>
            </a:r>
            <a:r>
              <a:rPr lang="es-CO" sz="12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Cartagena - Barranquilla </a:t>
            </a:r>
            <a:r>
              <a:rPr lang="es-CO" sz="1200" dirty="0">
                <a:solidFill>
                  <a:srgbClr val="010407"/>
                </a:solidFill>
                <a:latin typeface="Calibri Light" panose="020F0302020204030204" pitchFamily="34" charset="0"/>
                <a:cs typeface="Calibri Light" panose="020F0302020204030204" pitchFamily="34" charset="0"/>
              </a:rPr>
              <a:t>entregó colección. </a:t>
            </a:r>
          </a:p>
          <a:p>
            <a:pPr algn="just">
              <a:lnSpc>
                <a:spcPct val="150000"/>
              </a:lnSpc>
            </a:pPr>
            <a:r>
              <a:rPr lang="es-CO" sz="1200" u="sng" dirty="0">
                <a:solidFill>
                  <a:srgbClr val="010407"/>
                </a:solidFill>
                <a:latin typeface="Calibri Light" panose="020F0302020204030204" pitchFamily="34" charset="0"/>
                <a:cs typeface="Calibri Light" panose="020F0302020204030204" pitchFamily="34" charset="0"/>
              </a:rPr>
              <a:t>Museo comunitario de San Jacinto</a:t>
            </a:r>
            <a:r>
              <a:rPr lang="es-CO" sz="1200" dirty="0">
                <a:solidFill>
                  <a:srgbClr val="010407"/>
                </a:solidFill>
                <a:latin typeface="Calibri Light" panose="020F0302020204030204" pitchFamily="34" charset="0"/>
                <a:cs typeface="Calibri Light" panose="020F0302020204030204" pitchFamily="34" charset="0"/>
              </a:rPr>
              <a:t>: </a:t>
            </a:r>
            <a:r>
              <a:rPr lang="es-CO" sz="1400" b="1" dirty="0">
                <a:solidFill>
                  <a:srgbClr val="010407"/>
                </a:solidFill>
                <a:latin typeface="Calibri Light" panose="020F0302020204030204" pitchFamily="34" charset="0"/>
                <a:cs typeface="Calibri Light" panose="020F0302020204030204" pitchFamily="34" charset="0"/>
              </a:rPr>
              <a:t>Puerta del Hierro – Cruz del Viso </a:t>
            </a:r>
            <a:r>
              <a:rPr lang="es-CO" sz="1200" dirty="0">
                <a:solidFill>
                  <a:srgbClr val="010407"/>
                </a:solidFill>
                <a:latin typeface="Calibri Light" panose="020F0302020204030204" pitchFamily="34" charset="0"/>
                <a:cs typeface="Calibri Light" panose="020F0302020204030204" pitchFamily="34" charset="0"/>
              </a:rPr>
              <a:t>en proceso de entrega de piezas arqueológicas. </a:t>
            </a:r>
          </a:p>
          <a:p>
            <a:pPr algn="just">
              <a:lnSpc>
                <a:spcPct val="150000"/>
              </a:lnSpc>
            </a:pPr>
            <a:r>
              <a:rPr lang="es-CO" sz="1200" u="sng" dirty="0">
                <a:solidFill>
                  <a:srgbClr val="010407"/>
                </a:solidFill>
                <a:latin typeface="Calibri Light" panose="020F0302020204030204" pitchFamily="34" charset="0"/>
                <a:cs typeface="Calibri Light" panose="020F0302020204030204" pitchFamily="34" charset="0"/>
              </a:rPr>
              <a:t>Museo de la Universidad de Caldas</a:t>
            </a:r>
            <a:r>
              <a:rPr lang="es-CO" sz="1200" dirty="0">
                <a:solidFill>
                  <a:srgbClr val="010407"/>
                </a:solidFill>
                <a:latin typeface="Calibri Light" panose="020F0302020204030204" pitchFamily="34" charset="0"/>
                <a:cs typeface="Calibri Light" panose="020F0302020204030204" pitchFamily="34" charset="0"/>
              </a:rPr>
              <a:t>: como parte del convenio con la concesión </a:t>
            </a:r>
            <a:r>
              <a:rPr lang="es-CO" sz="1400" b="1" dirty="0">
                <a:solidFill>
                  <a:srgbClr val="010407"/>
                </a:solidFill>
                <a:latin typeface="Calibri Light" panose="020F0302020204030204" pitchFamily="34" charset="0"/>
                <a:cs typeface="Calibri Light" panose="020F0302020204030204" pitchFamily="34" charset="0"/>
              </a:rPr>
              <a:t>Pacífico 3</a:t>
            </a:r>
            <a:r>
              <a:rPr lang="es-CO" sz="1200" dirty="0">
                <a:solidFill>
                  <a:srgbClr val="010407"/>
                </a:solidFill>
                <a:latin typeface="Calibri Light" panose="020F0302020204030204" pitchFamily="34" charset="0"/>
                <a:cs typeface="Calibri Light" panose="020F0302020204030204" pitchFamily="34" charset="0"/>
              </a:rPr>
              <a:t> posiblemente se expondrán algunas de las piezas recuperadas </a:t>
            </a:r>
            <a:r>
              <a:rPr lang="es-ES" sz="1200" dirty="0">
                <a:solidFill>
                  <a:srgbClr val="010407"/>
                </a:solidFill>
                <a:latin typeface="Calibri Light" panose="020F0302020204030204" pitchFamily="34" charset="0"/>
                <a:cs typeface="Calibri Light" panose="020F0302020204030204" pitchFamily="34" charset="0"/>
              </a:rPr>
              <a:t>y la universidad tendrá la tenencia de los materiales arqueológicos. </a:t>
            </a:r>
            <a:r>
              <a:rPr lang="es-CO" sz="1200" dirty="0">
                <a:solidFill>
                  <a:srgbClr val="010407"/>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820855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B61B1B-C152-884B-72D5-A8DEFD1609CE}"/>
              </a:ext>
            </a:extLst>
          </p:cNvPr>
          <p:cNvSpPr/>
          <p:nvPr/>
        </p:nvSpPr>
        <p:spPr>
          <a:xfrm>
            <a:off x="1290523" y="1140701"/>
            <a:ext cx="8314457" cy="791435"/>
          </a:xfrm>
          <a:prstGeom prst="rect">
            <a:avLst/>
          </a:prstGeom>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CO" sz="14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el marco del programa de arqueología preventiva de los proyectos de concesión a cargo de la ANI y dando cumplimiento a los Objetivos de Desarrollo Sostenible 11. Ciudades y Comunidades Sostenibles y 17. Alianzas para lograr los Objetivos e impactando positivamente</a:t>
            </a:r>
            <a:r>
              <a:rPr lang="es-CO" sz="1400" dirty="0">
                <a:solidFill>
                  <a:prstClr val="black"/>
                </a:solidFill>
                <a:latin typeface="Calibri Light" panose="020F0302020204030204" pitchFamily="34" charset="0"/>
                <a:cs typeface="Calibri Light" panose="020F0302020204030204" pitchFamily="34" charset="0"/>
              </a:rPr>
              <a:t>e a la promoción del Derecho al Patrimonio Cultural.</a:t>
            </a:r>
            <a:endPar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 name="Rectángulo 2">
            <a:extLst>
              <a:ext uri="{FF2B5EF4-FFF2-40B4-BE49-F238E27FC236}">
                <a16:creationId xmlns:a16="http://schemas.microsoft.com/office/drawing/2014/main" id="{61214563-8721-A3F9-3026-8E1E02C698BF}"/>
              </a:ext>
            </a:extLst>
          </p:cNvPr>
          <p:cNvSpPr/>
          <p:nvPr/>
        </p:nvSpPr>
        <p:spPr>
          <a:xfrm>
            <a:off x="2955235" y="544447"/>
            <a:ext cx="6649745"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4" name="Rectángulo 3">
            <a:extLst>
              <a:ext uri="{FF2B5EF4-FFF2-40B4-BE49-F238E27FC236}">
                <a16:creationId xmlns:a16="http://schemas.microsoft.com/office/drawing/2014/main" id="{EABE5D4A-A31B-DD7F-1DA9-A1E112CFEBF8}"/>
              </a:ext>
            </a:extLst>
          </p:cNvPr>
          <p:cNvSpPr/>
          <p:nvPr/>
        </p:nvSpPr>
        <p:spPr>
          <a:xfrm>
            <a:off x="185530" y="6508508"/>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5" name="Imagen 4">
            <a:extLst>
              <a:ext uri="{FF2B5EF4-FFF2-40B4-BE49-F238E27FC236}">
                <a16:creationId xmlns:a16="http://schemas.microsoft.com/office/drawing/2014/main" id="{303A5276-BE05-1B0A-2AF0-15B802E3C58F}"/>
              </a:ext>
            </a:extLst>
          </p:cNvPr>
          <p:cNvPicPr>
            <a:picLocks noChangeAspect="1"/>
          </p:cNvPicPr>
          <p:nvPr/>
        </p:nvPicPr>
        <p:blipFill>
          <a:blip r:embed="rId2"/>
          <a:stretch>
            <a:fillRect/>
          </a:stretch>
        </p:blipFill>
        <p:spPr>
          <a:xfrm>
            <a:off x="10545663" y="2973505"/>
            <a:ext cx="1457980" cy="1132750"/>
          </a:xfrm>
          <a:prstGeom prst="ellipse">
            <a:avLst/>
          </a:prstGeom>
        </p:spPr>
      </p:pic>
      <p:pic>
        <p:nvPicPr>
          <p:cNvPr id="6" name="Picture 24" descr="Resultado de imagen para ods 17 alianzas para lograr los objetivos">
            <a:extLst>
              <a:ext uri="{FF2B5EF4-FFF2-40B4-BE49-F238E27FC236}">
                <a16:creationId xmlns:a16="http://schemas.microsoft.com/office/drawing/2014/main" id="{653361FC-16A0-79A7-6D6B-95D96286E831}"/>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011" t="5793" r="5011" b="5793"/>
          <a:stretch/>
        </p:blipFill>
        <p:spPr bwMode="auto">
          <a:xfrm>
            <a:off x="10509077" y="1605463"/>
            <a:ext cx="994534" cy="977255"/>
          </a:xfrm>
          <a:prstGeom prst="rect">
            <a:avLst/>
          </a:prstGeom>
          <a:noFill/>
          <a:extLst>
            <a:ext uri="{909E8E84-426E-40DD-AFC4-6F175D3DCCD1}">
              <a14:hiddenFill xmlns:a14="http://schemas.microsoft.com/office/drawing/2010/main">
                <a:solidFill>
                  <a:srgbClr val="FFFFFF"/>
                </a:solidFill>
              </a14:hiddenFill>
            </a:ext>
          </a:extLst>
        </p:spPr>
      </p:pic>
      <p:pic>
        <p:nvPicPr>
          <p:cNvPr id="7" name="Gráfico 6" descr="Bocadillo de pensamiento contorno">
            <a:extLst>
              <a:ext uri="{FF2B5EF4-FFF2-40B4-BE49-F238E27FC236}">
                <a16:creationId xmlns:a16="http://schemas.microsoft.com/office/drawing/2014/main" id="{1B3D5157-B63C-9800-825F-5B38659387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6123" y="1133542"/>
            <a:ext cx="914400" cy="914400"/>
          </a:xfrm>
          <a:prstGeom prst="rect">
            <a:avLst/>
          </a:prstGeom>
        </p:spPr>
      </p:pic>
      <p:sp>
        <p:nvSpPr>
          <p:cNvPr id="8" name="Rectángulo 7">
            <a:extLst>
              <a:ext uri="{FF2B5EF4-FFF2-40B4-BE49-F238E27FC236}">
                <a16:creationId xmlns:a16="http://schemas.microsoft.com/office/drawing/2014/main" id="{A1BB9CE3-20A1-D17C-3647-67C57C16BCB3}"/>
              </a:ext>
            </a:extLst>
          </p:cNvPr>
          <p:cNvSpPr/>
          <p:nvPr/>
        </p:nvSpPr>
        <p:spPr>
          <a:xfrm>
            <a:off x="512646" y="2146619"/>
            <a:ext cx="4935105" cy="4401205"/>
          </a:xfrm>
          <a:prstGeom prst="rect">
            <a:avLst/>
          </a:prstGeom>
        </p:spPr>
        <p:txBody>
          <a:bodyPr wrap="square">
            <a:spAutoFit/>
          </a:bodyPr>
          <a:lstStyle/>
          <a:p>
            <a:pPr algn="just"/>
            <a:r>
              <a:rPr lang="es-CO" sz="1400" b="1" u="sng" dirty="0">
                <a:solidFill>
                  <a:srgbClr val="010407"/>
                </a:solidFill>
                <a:latin typeface="Calibri Light" panose="020F0302020204030204" pitchFamily="34" charset="0"/>
                <a:cs typeface="Calibri Light" panose="020F0302020204030204" pitchFamily="34" charset="0"/>
              </a:rPr>
              <a:t>Respaldo de Universidades en actividades arqueológicas en algunas de las Concesiones</a:t>
            </a:r>
            <a:r>
              <a:rPr lang="es-CO" sz="1200" dirty="0">
                <a:solidFill>
                  <a:srgbClr val="010407"/>
                </a:solidFill>
                <a:latin typeface="Calibri Light" panose="020F0302020204030204" pitchFamily="34" charset="0"/>
                <a:cs typeface="Calibri Light" panose="020F0302020204030204" pitchFamily="34" charset="0"/>
              </a:rPr>
              <a:t> </a:t>
            </a:r>
          </a:p>
          <a:p>
            <a:pPr algn="just"/>
            <a:endParaRPr lang="es-CO"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 los Andes apoya el desarrollo del Programa de Arqueología Preventiva de la Concesión Perimetral de Oriente de Cundinamarca.</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 Caldas por medio del convenio con la concesión Pacífico 3 destina espacios para realizar el análisis de los materiales y además desde el equipo de arqueología de la concesión se hacen actividades académicas con los estudiantes de arqueología utilizando los materiales arqueológicos recuperados en el proyecto.</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Nacional sede Bogotá realizó análisis de restos óseos humanos de las concesiones Girardot Honda Puerto Salgar y Puerta de Hierro Cruz del Viso. Adicionalmente, apoyará a Perimetral de Oriente con el análisis de los restos óseos humanos.</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Meta apoya el desarrollo de las actividades de laboratorio por medio de la destinación de espacios exclusivos para la concesión Villavicencio Yopal.</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Atlántico encargada del análisis y tenencia de los materiales arqueológicos de la concesión Cartagena Barranquilla.</a:t>
            </a:r>
            <a:endParaRPr lang="es-CO" sz="1200" dirty="0">
              <a:solidFill>
                <a:srgbClr val="010407"/>
              </a:solidFill>
              <a:effectLst/>
              <a:latin typeface="Calibri Light" panose="020F0302020204030204" pitchFamily="34" charset="0"/>
              <a:cs typeface="Calibri Light" panose="020F0302020204030204" pitchFamily="34" charset="0"/>
            </a:endParaRPr>
          </a:p>
        </p:txBody>
      </p:sp>
      <p:sp>
        <p:nvSpPr>
          <p:cNvPr id="9" name="Rectángulo 8">
            <a:extLst>
              <a:ext uri="{FF2B5EF4-FFF2-40B4-BE49-F238E27FC236}">
                <a16:creationId xmlns:a16="http://schemas.microsoft.com/office/drawing/2014/main" id="{2B8B3572-2E49-7753-CDA4-8F48412A8D12}"/>
              </a:ext>
            </a:extLst>
          </p:cNvPr>
          <p:cNvSpPr/>
          <p:nvPr/>
        </p:nvSpPr>
        <p:spPr>
          <a:xfrm>
            <a:off x="5492569" y="2538190"/>
            <a:ext cx="4935105" cy="3970318"/>
          </a:xfrm>
          <a:prstGeom prst="rect">
            <a:avLst/>
          </a:prstGeom>
        </p:spPr>
        <p:txBody>
          <a:bodyPr wrap="square">
            <a:spAutoFit/>
          </a:bodyPr>
          <a:lstStyle/>
          <a:p>
            <a:pPr algn="just"/>
            <a:endParaRPr lang="es-CO"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Externado de Colombia: apoyo en revisión de procesos de la concesión Ruta del Sol 3. Adicionalmente en proceso de vinculación por medio de convenio con el proyecto Villavicencio Yopal para análisis de materiales arqueológicos.</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Norte: apoyo en el desarrollo de análisis de restos óseos de fauna y malacológicos del proyecto Ruta del Sol 3.</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ICESI: interés en realizar análisis genéticos a restos óseos humanos rescatados en proyectos de la ANI.</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del Magdalena: visitas académicas al proyecto Ruta del Sol 3, apoyo con análisis y tenencia de restos óseos humanos, harán réplicas de 4 individuos rescatados y entregarán 1 a la concesión. Además, también harán réplica de 1 tumba y enseñarán a arqueólogos encargados del proyecto sobre manejo y conservación de restos óseos. Vinculación de estudiantes tesistas de la línea de investigación forense.</a:t>
            </a:r>
          </a:p>
          <a:p>
            <a:pPr marL="171450" indent="-171450" algn="just">
              <a:buFont typeface="Wingdings" pitchFamily="2" charset="2"/>
              <a:buChar char="v"/>
            </a:pPr>
            <a:endParaRPr lang="es-ES" sz="1200" dirty="0">
              <a:solidFill>
                <a:srgbClr val="010407"/>
              </a:solidFill>
              <a:latin typeface="Calibri Light" panose="020F0302020204030204" pitchFamily="34" charset="0"/>
              <a:cs typeface="Calibri Light" panose="020F0302020204030204" pitchFamily="34" charset="0"/>
            </a:endParaRPr>
          </a:p>
          <a:p>
            <a:pPr marL="171450" indent="-171450" algn="just">
              <a:buFont typeface="Wingdings" pitchFamily="2" charset="2"/>
              <a:buChar char="v"/>
            </a:pPr>
            <a:r>
              <a:rPr lang="es-ES" sz="1200" dirty="0">
                <a:solidFill>
                  <a:srgbClr val="010407"/>
                </a:solidFill>
                <a:latin typeface="Calibri Light" panose="020F0302020204030204" pitchFamily="34" charset="0"/>
                <a:cs typeface="Calibri Light" panose="020F0302020204030204" pitchFamily="34" charset="0"/>
              </a:rPr>
              <a:t>Universidad de Antioquia: posiblemente realizará análisis de restos óseos de fauna de parte de la colección de la concesión Ruta del Sol 3.</a:t>
            </a:r>
            <a:endParaRPr lang="es-CO" sz="1200" dirty="0">
              <a:solidFill>
                <a:srgbClr val="010407"/>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09382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F032F5F-FD85-997B-BF4D-B85B59CEADBC}"/>
              </a:ext>
            </a:extLst>
          </p:cNvPr>
          <p:cNvSpPr/>
          <p:nvPr/>
        </p:nvSpPr>
        <p:spPr>
          <a:xfrm>
            <a:off x="3323816" y="743229"/>
            <a:ext cx="3234777"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ALGUNOS CASOS DE ÉXITO </a:t>
            </a:r>
          </a:p>
        </p:txBody>
      </p:sp>
      <p:sp>
        <p:nvSpPr>
          <p:cNvPr id="3" name="Rectángulo 2">
            <a:extLst>
              <a:ext uri="{FF2B5EF4-FFF2-40B4-BE49-F238E27FC236}">
                <a16:creationId xmlns:a16="http://schemas.microsoft.com/office/drawing/2014/main" id="{01EDDA01-79D2-0DEB-85E9-12425D68A2F4}"/>
              </a:ext>
            </a:extLst>
          </p:cNvPr>
          <p:cNvSpPr/>
          <p:nvPr/>
        </p:nvSpPr>
        <p:spPr>
          <a:xfrm>
            <a:off x="267794" y="6432342"/>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4" name="Imagen 3">
            <a:extLst>
              <a:ext uri="{FF2B5EF4-FFF2-40B4-BE49-F238E27FC236}">
                <a16:creationId xmlns:a16="http://schemas.microsoft.com/office/drawing/2014/main" id="{A6688DCF-52C1-4735-208C-D24088F310C8}"/>
              </a:ext>
            </a:extLst>
          </p:cNvPr>
          <p:cNvPicPr>
            <a:picLocks noChangeAspect="1"/>
          </p:cNvPicPr>
          <p:nvPr/>
        </p:nvPicPr>
        <p:blipFill>
          <a:blip r:embed="rId2"/>
          <a:stretch>
            <a:fillRect/>
          </a:stretch>
        </p:blipFill>
        <p:spPr>
          <a:xfrm>
            <a:off x="1010749" y="1447165"/>
            <a:ext cx="2313067" cy="1083837"/>
          </a:xfrm>
          <a:prstGeom prst="rect">
            <a:avLst/>
          </a:prstGeom>
        </p:spPr>
      </p:pic>
      <p:sp>
        <p:nvSpPr>
          <p:cNvPr id="5" name="Rectángulo 4">
            <a:extLst>
              <a:ext uri="{FF2B5EF4-FFF2-40B4-BE49-F238E27FC236}">
                <a16:creationId xmlns:a16="http://schemas.microsoft.com/office/drawing/2014/main" id="{E3798DD9-8EC7-0C34-86DF-9A5645563197}"/>
              </a:ext>
            </a:extLst>
          </p:cNvPr>
          <p:cNvSpPr/>
          <p:nvPr/>
        </p:nvSpPr>
        <p:spPr>
          <a:xfrm>
            <a:off x="3323816" y="1204253"/>
            <a:ext cx="2785403" cy="1569660"/>
          </a:xfrm>
          <a:prstGeom prst="rect">
            <a:avLst/>
          </a:prstGeom>
          <a:noFill/>
          <a:ln>
            <a:solidFill>
              <a:srgbClr val="EB6608"/>
            </a:solidFill>
          </a:ln>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Proyecto Productivo </a:t>
            </a:r>
            <a:r>
              <a:rPr kumimoji="0" lang="es-CO" sz="1200" b="0" i="0" u="none" strike="noStrike" kern="1200" cap="none" spc="0" normalizeH="0" baseline="0" noProof="0" dirty="0" err="1">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Asocoventol</a:t>
            </a:r>
            <a:r>
              <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a:t>
            </a:r>
            <a:r>
              <a:rPr lang="es-CO"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Cambao</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Manizales. </a:t>
            </a: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Proyecto Suroeste Compra Suroeste, Pacifico 2 (alberga iniciativas de la provincia del </a:t>
            </a:r>
            <a:r>
              <a:rPr lang="es-CO"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Cartama</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 Productos Agrícolas y Artesanías. </a:t>
            </a: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6" name="Rectángulo 5">
            <a:extLst>
              <a:ext uri="{FF2B5EF4-FFF2-40B4-BE49-F238E27FC236}">
                <a16:creationId xmlns:a16="http://schemas.microsoft.com/office/drawing/2014/main" id="{877EDAE4-2B55-97F7-0909-A774C70128E9}"/>
              </a:ext>
            </a:extLst>
          </p:cNvPr>
          <p:cNvSpPr/>
          <p:nvPr/>
        </p:nvSpPr>
        <p:spPr>
          <a:xfrm>
            <a:off x="4686398" y="3261127"/>
            <a:ext cx="3234777" cy="830997"/>
          </a:xfrm>
          <a:prstGeom prst="rect">
            <a:avLst/>
          </a:prstGeom>
          <a:noFill/>
          <a:ln>
            <a:solidFill>
              <a:srgbClr val="EB6608"/>
            </a:solidFill>
          </a:ln>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Proyecto  Asociación el Antojo, </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Perimetral de Oriente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Proyecto ecoturístico de servicios </a:t>
            </a:r>
            <a:r>
              <a:rPr lang="es-ES"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Ecoaventura</a:t>
            </a:r>
            <a:r>
              <a:rPr lang="es-ES"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Fundadores </a:t>
            </a:r>
            <a:r>
              <a:rPr lang="es-ES"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Chirajara</a:t>
            </a: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7" name="Rectángulo 6">
            <a:extLst>
              <a:ext uri="{FF2B5EF4-FFF2-40B4-BE49-F238E27FC236}">
                <a16:creationId xmlns:a16="http://schemas.microsoft.com/office/drawing/2014/main" id="{EBB84730-02BB-8CA4-895B-27ED6BA27050}"/>
              </a:ext>
            </a:extLst>
          </p:cNvPr>
          <p:cNvSpPr/>
          <p:nvPr/>
        </p:nvSpPr>
        <p:spPr>
          <a:xfrm>
            <a:off x="5326599" y="4833863"/>
            <a:ext cx="3008858" cy="1384995"/>
          </a:xfrm>
          <a:prstGeom prst="rect">
            <a:avLst/>
          </a:prstGeom>
          <a:noFill/>
          <a:ln>
            <a:solidFill>
              <a:srgbClr val="EB6608"/>
            </a:solidFill>
          </a:ln>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MX"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P</a:t>
            </a:r>
            <a:r>
              <a:rPr lang="es-CO"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royecto</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Productivo </a:t>
            </a:r>
            <a:r>
              <a:rPr lang="es-CO" sz="1200" dirty="0" err="1">
                <a:solidFill>
                  <a:srgbClr val="010407"/>
                </a:solidFill>
                <a:latin typeface="Century Gothic" panose="020B0502020202020204" pitchFamily="34" charset="0"/>
                <a:cs typeface="Arial" panose="020B0604020202020204" pitchFamily="34" charset="0"/>
                <a:sym typeface="Arial" panose="020B0604020202020204" pitchFamily="34" charset="0"/>
              </a:rPr>
              <a:t>Asoemprendedoras</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 Tercer Carril</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Proyecto Mercado </a:t>
            </a:r>
            <a:r>
              <a:rPr lang="es-CO" sz="1200">
                <a:solidFill>
                  <a:srgbClr val="010407"/>
                </a:solidFill>
                <a:latin typeface="Century Gothic" panose="020B0502020202020204" pitchFamily="34" charset="0"/>
                <a:cs typeface="Arial" panose="020B0604020202020204" pitchFamily="34" charset="0"/>
                <a:sym typeface="Arial" panose="020B0604020202020204" pitchFamily="34" charset="0"/>
              </a:rPr>
              <a:t>del Túnel -  </a:t>
            </a:r>
            <a:r>
              <a:rPr lang="es-CO" sz="1200" dirty="0">
                <a:solidFill>
                  <a:srgbClr val="010407"/>
                </a:solidFill>
                <a:latin typeface="Century Gothic" panose="020B0502020202020204" pitchFamily="34" charset="0"/>
                <a:cs typeface="Arial" panose="020B0604020202020204" pitchFamily="34" charset="0"/>
                <a:sym typeface="Arial" panose="020B0604020202020204" pitchFamily="34" charset="0"/>
              </a:rPr>
              <a:t>Facilitar la comercialización directa del productor agrícola al consumidor final, Autopista al Mar 1</a:t>
            </a:r>
            <a:endParaRPr kumimoji="0" lang="es-CO" sz="1200" b="0" i="0" u="none" strike="noStrike" kern="1200" cap="none" spc="0" normalizeH="0" baseline="0" noProof="0" dirty="0">
              <a:ln>
                <a:noFill/>
              </a:ln>
              <a:solidFill>
                <a:srgbClr val="010407"/>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8" name="Imagen 7" descr="Imagen que contiene persona, edificio, parado, comida&#10;&#10;Descripción generada automáticamente">
            <a:extLst>
              <a:ext uri="{FF2B5EF4-FFF2-40B4-BE49-F238E27FC236}">
                <a16:creationId xmlns:a16="http://schemas.microsoft.com/office/drawing/2014/main" id="{43F7C4A1-A71E-F49A-964F-98C876285E8C}"/>
              </a:ext>
            </a:extLst>
          </p:cNvPr>
          <p:cNvPicPr>
            <a:picLocks noChangeAspect="1"/>
          </p:cNvPicPr>
          <p:nvPr/>
        </p:nvPicPr>
        <p:blipFill>
          <a:blip r:embed="rId3"/>
          <a:stretch>
            <a:fillRect/>
          </a:stretch>
        </p:blipFill>
        <p:spPr>
          <a:xfrm>
            <a:off x="7921175" y="2853165"/>
            <a:ext cx="3187738" cy="1424010"/>
          </a:xfrm>
          <a:prstGeom prst="rect">
            <a:avLst/>
          </a:prstGeom>
        </p:spPr>
      </p:pic>
      <p:pic>
        <p:nvPicPr>
          <p:cNvPr id="9" name="Imagen 8" descr="Un grupo de personas alrededor de una mesa&#10;&#10;Descripción generada automáticamente">
            <a:extLst>
              <a:ext uri="{FF2B5EF4-FFF2-40B4-BE49-F238E27FC236}">
                <a16:creationId xmlns:a16="http://schemas.microsoft.com/office/drawing/2014/main" id="{85A57ECA-A45D-B9C9-0B23-BDE1DE3889DE}"/>
              </a:ext>
            </a:extLst>
          </p:cNvPr>
          <p:cNvPicPr>
            <a:picLocks noChangeAspect="1"/>
          </p:cNvPicPr>
          <p:nvPr/>
        </p:nvPicPr>
        <p:blipFill>
          <a:blip r:embed="rId4"/>
          <a:stretch>
            <a:fillRect/>
          </a:stretch>
        </p:blipFill>
        <p:spPr>
          <a:xfrm>
            <a:off x="2695620" y="4277175"/>
            <a:ext cx="2630978" cy="1970116"/>
          </a:xfrm>
          <a:prstGeom prst="rect">
            <a:avLst/>
          </a:prstGeom>
        </p:spPr>
      </p:pic>
    </p:spTree>
    <p:extLst>
      <p:ext uri="{BB962C8B-B14F-4D97-AF65-F5344CB8AC3E}">
        <p14:creationId xmlns:p14="http://schemas.microsoft.com/office/powerpoint/2010/main" val="212521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5D47046-28FC-A5CA-0285-998D58568019}"/>
              </a:ext>
            </a:extLst>
          </p:cNvPr>
          <p:cNvSpPr/>
          <p:nvPr/>
        </p:nvSpPr>
        <p:spPr>
          <a:xfrm>
            <a:off x="3829878" y="716725"/>
            <a:ext cx="318770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ALGUNOS CASOS DE ÉXITO </a:t>
            </a:r>
          </a:p>
        </p:txBody>
      </p:sp>
      <p:sp>
        <p:nvSpPr>
          <p:cNvPr id="3" name="Rectángulo 2">
            <a:extLst>
              <a:ext uri="{FF2B5EF4-FFF2-40B4-BE49-F238E27FC236}">
                <a16:creationId xmlns:a16="http://schemas.microsoft.com/office/drawing/2014/main" id="{EE2271F8-7C11-D863-B2FC-4BE2CFACE3AF}"/>
              </a:ext>
            </a:extLst>
          </p:cNvPr>
          <p:cNvSpPr/>
          <p:nvPr/>
        </p:nvSpPr>
        <p:spPr>
          <a:xfrm>
            <a:off x="369613" y="6430611"/>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Diciembre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pic>
        <p:nvPicPr>
          <p:cNvPr id="4" name="Picture 1" descr="page4image22251968">
            <a:extLst>
              <a:ext uri="{FF2B5EF4-FFF2-40B4-BE49-F238E27FC236}">
                <a16:creationId xmlns:a16="http://schemas.microsoft.com/office/drawing/2014/main" id="{0C5621F4-7014-7886-5AF0-ADD5800AE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103" y="1765576"/>
            <a:ext cx="3187700" cy="425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7EF7C759-89F8-C9B4-CA29-3A417FF1B880}"/>
              </a:ext>
            </a:extLst>
          </p:cNvPr>
          <p:cNvSpPr/>
          <p:nvPr/>
        </p:nvSpPr>
        <p:spPr>
          <a:xfrm>
            <a:off x="5597590" y="2749815"/>
            <a:ext cx="4356410" cy="1661993"/>
          </a:xfrm>
          <a:prstGeom prst="rect">
            <a:avLst/>
          </a:prstGeom>
        </p:spPr>
        <p:txBody>
          <a:bodyPr wrap="square">
            <a:spAutoFit/>
          </a:bodyPr>
          <a:lstStyle/>
          <a:p>
            <a:pPr algn="ctr"/>
            <a:r>
              <a:rPr lang="es-CO" sz="1400" b="1" u="sng" dirty="0">
                <a:solidFill>
                  <a:srgbClr val="010407"/>
                </a:solidFill>
                <a:latin typeface="Calibri Light" panose="020F0302020204030204" pitchFamily="34" charset="0"/>
                <a:cs typeface="Calibri Light" panose="020F0302020204030204" pitchFamily="34" charset="0"/>
              </a:rPr>
              <a:t>Declaratoria de sitio como bien de interés cultural del departamento</a:t>
            </a:r>
          </a:p>
          <a:p>
            <a:pPr algn="ctr"/>
            <a:endParaRPr lang="es-CO" sz="1400" b="1" u="sng" dirty="0">
              <a:solidFill>
                <a:srgbClr val="010407"/>
              </a:solidFill>
              <a:latin typeface="Calibri Light" panose="020F0302020204030204" pitchFamily="34" charset="0"/>
              <a:cs typeface="Calibri Light" panose="020F0302020204030204" pitchFamily="34" charset="0"/>
            </a:endParaRPr>
          </a:p>
          <a:p>
            <a:pPr algn="just"/>
            <a:r>
              <a:rPr lang="es-CO" sz="1200" dirty="0">
                <a:solidFill>
                  <a:srgbClr val="010407"/>
                </a:solidFill>
                <a:latin typeface="Calibri Light" panose="020F0302020204030204" pitchFamily="34" charset="0"/>
                <a:cs typeface="Calibri Light" panose="020F0302020204030204" pitchFamily="34" charset="0"/>
              </a:rPr>
              <a:t>A través de la gestión del equipo de arqueología de la concesión se logró que los estribos de un puente colgante que se encuentran a orillas del Río Baché, en la UF 2B, fueran declarados Bien de Interés Cultural del Departamento. La construcción y uso de este puente se remonta a comienzos del siglo XX. </a:t>
            </a:r>
            <a:endParaRPr lang="es-CO" sz="1200" dirty="0">
              <a:solidFill>
                <a:srgbClr val="010407"/>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807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716211" y="384313"/>
            <a:ext cx="11223998" cy="6122503"/>
          </a:xfrm>
        </p:spPr>
        <p:txBody>
          <a:bodyPr>
            <a:normAutofit/>
          </a:bodyPr>
          <a:lstStyle/>
          <a:p>
            <a:r>
              <a:rPr lang="es-CO" sz="4800" b="1" dirty="0">
                <a:solidFill>
                  <a:schemeClr val="bg1"/>
                </a:solidFill>
              </a:rPr>
              <a:t/>
            </a:r>
            <a:br>
              <a:rPr lang="es-CO" sz="4800" b="1" dirty="0">
                <a:solidFill>
                  <a:schemeClr val="bg1"/>
                </a:solidFill>
              </a:rPr>
            </a:br>
            <a:r>
              <a:rPr lang="es-CO" sz="4900" dirty="0">
                <a:solidFill>
                  <a:schemeClr val="bg1"/>
                </a:solidFill>
              </a:rPr>
              <a:t/>
            </a:r>
            <a:br>
              <a:rPr lang="es-CO" sz="4900" dirty="0">
                <a:solidFill>
                  <a:schemeClr val="bg1"/>
                </a:solidFill>
              </a:rPr>
            </a:br>
            <a:r>
              <a:rPr lang="es-CO" sz="2700" b="1" dirty="0">
                <a:solidFill>
                  <a:schemeClr val="bg1"/>
                </a:solidFill>
              </a:rPr>
              <a:t/>
            </a:r>
            <a:br>
              <a:rPr lang="es-CO" sz="2700" b="1" dirty="0">
                <a:solidFill>
                  <a:schemeClr val="bg1"/>
                </a:solidFill>
              </a:rPr>
            </a:br>
            <a:endParaRPr lang="es-CO" sz="2700" b="1" dirty="0">
              <a:solidFill>
                <a:schemeClr val="bg1"/>
              </a:solidFill>
            </a:endParaRPr>
          </a:p>
        </p:txBody>
      </p:sp>
      <p:pic>
        <p:nvPicPr>
          <p:cNvPr id="2" name="Marcador de contenido 3">
            <a:extLst>
              <a:ext uri="{FF2B5EF4-FFF2-40B4-BE49-F238E27FC236}">
                <a16:creationId xmlns:a16="http://schemas.microsoft.com/office/drawing/2014/main" id="{DCDF3007-EFC0-ECAA-3290-C8A755AA6CA6}"/>
              </a:ext>
            </a:extLst>
          </p:cNvPr>
          <p:cNvPicPr>
            <a:picLocks noChangeAspect="1"/>
          </p:cNvPicPr>
          <p:nvPr/>
        </p:nvPicPr>
        <p:blipFill rotWithShape="1">
          <a:blip r:embed="rId2"/>
          <a:srcRect l="8370" t="6355" r="9240" b="15925"/>
          <a:stretch/>
        </p:blipFill>
        <p:spPr>
          <a:xfrm>
            <a:off x="551793" y="1086678"/>
            <a:ext cx="7945821" cy="5090285"/>
          </a:xfrm>
          <a:prstGeom prst="rect">
            <a:avLst/>
          </a:prstGeom>
        </p:spPr>
      </p:pic>
      <p:pic>
        <p:nvPicPr>
          <p:cNvPr id="3" name="Imagen 2">
            <a:extLst>
              <a:ext uri="{FF2B5EF4-FFF2-40B4-BE49-F238E27FC236}">
                <a16:creationId xmlns:a16="http://schemas.microsoft.com/office/drawing/2014/main" id="{F9F1237E-F735-8EBE-77A0-8E7F0F16A3D5}"/>
              </a:ext>
            </a:extLst>
          </p:cNvPr>
          <p:cNvPicPr>
            <a:picLocks noChangeAspect="1"/>
          </p:cNvPicPr>
          <p:nvPr/>
        </p:nvPicPr>
        <p:blipFill>
          <a:blip r:embed="rId3"/>
          <a:stretch>
            <a:fillRect/>
          </a:stretch>
        </p:blipFill>
        <p:spPr>
          <a:xfrm>
            <a:off x="8833481" y="501952"/>
            <a:ext cx="1853345" cy="1841152"/>
          </a:xfrm>
          <a:prstGeom prst="rect">
            <a:avLst/>
          </a:prstGeom>
        </p:spPr>
      </p:pic>
      <p:grpSp>
        <p:nvGrpSpPr>
          <p:cNvPr id="5" name="Group 62">
            <a:extLst>
              <a:ext uri="{FF2B5EF4-FFF2-40B4-BE49-F238E27FC236}">
                <a16:creationId xmlns:a16="http://schemas.microsoft.com/office/drawing/2014/main" id="{16126C89-70CE-C2C2-903E-868B6F64B2FE}"/>
              </a:ext>
            </a:extLst>
          </p:cNvPr>
          <p:cNvGrpSpPr>
            <a:grpSpLocks/>
          </p:cNvGrpSpPr>
          <p:nvPr/>
        </p:nvGrpSpPr>
        <p:grpSpPr bwMode="auto">
          <a:xfrm>
            <a:off x="10160403" y="589552"/>
            <a:ext cx="1941512" cy="1122363"/>
            <a:chOff x="10243750" y="1881543"/>
            <a:chExt cx="1942598" cy="1121279"/>
          </a:xfrm>
        </p:grpSpPr>
        <p:sp>
          <p:nvSpPr>
            <p:cNvPr id="6" name="Freeform 3127">
              <a:extLst>
                <a:ext uri="{FF2B5EF4-FFF2-40B4-BE49-F238E27FC236}">
                  <a16:creationId xmlns:a16="http://schemas.microsoft.com/office/drawing/2014/main" id="{EDA73DC7-CBBC-402B-1ECB-1D089777F8ED}"/>
                </a:ext>
              </a:extLst>
            </p:cNvPr>
            <p:cNvSpPr>
              <a:spLocks/>
            </p:cNvSpPr>
            <p:nvPr/>
          </p:nvSpPr>
          <p:spPr bwMode="auto">
            <a:xfrm>
              <a:off x="11229332" y="2039856"/>
              <a:ext cx="678481" cy="626107"/>
            </a:xfrm>
            <a:custGeom>
              <a:avLst/>
              <a:gdLst>
                <a:gd name="T0" fmla="*/ 2147483646 w 570"/>
                <a:gd name="T1" fmla="*/ 0 h 526"/>
                <a:gd name="T2" fmla="*/ 2147483646 w 570"/>
                <a:gd name="T3" fmla="*/ 2147483646 h 526"/>
                <a:gd name="T4" fmla="*/ 2147483646 w 570"/>
                <a:gd name="T5" fmla="*/ 2147483646 h 526"/>
                <a:gd name="T6" fmla="*/ 0 w 570"/>
                <a:gd name="T7" fmla="*/ 2147483646 h 526"/>
                <a:gd name="T8" fmla="*/ 2147483646 w 570"/>
                <a:gd name="T9" fmla="*/ 0 h 526"/>
                <a:gd name="T10" fmla="*/ 0 60000 65536"/>
                <a:gd name="T11" fmla="*/ 0 60000 65536"/>
                <a:gd name="T12" fmla="*/ 0 60000 65536"/>
                <a:gd name="T13" fmla="*/ 0 60000 65536"/>
                <a:gd name="T14" fmla="*/ 0 60000 65536"/>
                <a:gd name="T15" fmla="*/ 0 w 570"/>
                <a:gd name="T16" fmla="*/ 0 h 526"/>
                <a:gd name="T17" fmla="*/ 570 w 570"/>
                <a:gd name="T18" fmla="*/ 526 h 526"/>
              </a:gdLst>
              <a:ahLst/>
              <a:cxnLst>
                <a:cxn ang="T10">
                  <a:pos x="T0" y="T1"/>
                </a:cxn>
                <a:cxn ang="T11">
                  <a:pos x="T2" y="T3"/>
                </a:cxn>
                <a:cxn ang="T12">
                  <a:pos x="T4" y="T5"/>
                </a:cxn>
                <a:cxn ang="T13">
                  <a:pos x="T6" y="T7"/>
                </a:cxn>
                <a:cxn ang="T14">
                  <a:pos x="T8" y="T9"/>
                </a:cxn>
              </a:cxnLst>
              <a:rect l="T15" t="T16" r="T17" b="T18"/>
              <a:pathLst>
                <a:path w="570" h="526">
                  <a:moveTo>
                    <a:pt x="465" y="0"/>
                  </a:moveTo>
                  <a:lnTo>
                    <a:pt x="570" y="407"/>
                  </a:lnTo>
                  <a:lnTo>
                    <a:pt x="105" y="526"/>
                  </a:lnTo>
                  <a:lnTo>
                    <a:pt x="0" y="121"/>
                  </a:lnTo>
                  <a:lnTo>
                    <a:pt x="465" y="0"/>
                  </a:lnTo>
                  <a:close/>
                </a:path>
              </a:pathLst>
            </a:custGeom>
            <a:solidFill>
              <a:srgbClr val="EBC09F"/>
            </a:solidFill>
            <a:ln w="0">
              <a:solidFill>
                <a:srgbClr val="EBC09F"/>
              </a:solidFill>
              <a:round/>
              <a:headEnd/>
              <a:tailEnd/>
            </a:ln>
          </p:spPr>
          <p:txBody>
            <a:bodyPr/>
            <a:lstStyle/>
            <a:p>
              <a:endParaRPr lang="es-ES">
                <a:solidFill>
                  <a:prstClr val="black"/>
                </a:solidFill>
                <a:latin typeface="Calibri" panose="020F0502020204030204"/>
              </a:endParaRPr>
            </a:p>
          </p:txBody>
        </p:sp>
        <p:sp>
          <p:nvSpPr>
            <p:cNvPr id="7" name="Freeform 3128">
              <a:extLst>
                <a:ext uri="{FF2B5EF4-FFF2-40B4-BE49-F238E27FC236}">
                  <a16:creationId xmlns:a16="http://schemas.microsoft.com/office/drawing/2014/main" id="{D992C1E3-BD04-9A60-4BCB-9A2F8EF9B709}"/>
                </a:ext>
              </a:extLst>
            </p:cNvPr>
            <p:cNvSpPr>
              <a:spLocks/>
            </p:cNvSpPr>
            <p:nvPr/>
          </p:nvSpPr>
          <p:spPr bwMode="auto">
            <a:xfrm>
              <a:off x="10766299" y="2119606"/>
              <a:ext cx="657055" cy="736807"/>
            </a:xfrm>
            <a:custGeom>
              <a:avLst/>
              <a:gdLst>
                <a:gd name="T0" fmla="*/ 2147483646 w 552"/>
                <a:gd name="T1" fmla="*/ 0 h 619"/>
                <a:gd name="T2" fmla="*/ 2147483646 w 552"/>
                <a:gd name="T3" fmla="*/ 2147483646 h 619"/>
                <a:gd name="T4" fmla="*/ 2147483646 w 552"/>
                <a:gd name="T5" fmla="*/ 2147483646 h 619"/>
                <a:gd name="T6" fmla="*/ 2147483646 w 552"/>
                <a:gd name="T7" fmla="*/ 2147483646 h 619"/>
                <a:gd name="T8" fmla="*/ 2147483646 w 552"/>
                <a:gd name="T9" fmla="*/ 2147483646 h 619"/>
                <a:gd name="T10" fmla="*/ 2147483646 w 552"/>
                <a:gd name="T11" fmla="*/ 2147483646 h 619"/>
                <a:gd name="T12" fmla="*/ 2147483646 w 552"/>
                <a:gd name="T13" fmla="*/ 2147483646 h 619"/>
                <a:gd name="T14" fmla="*/ 2147483646 w 552"/>
                <a:gd name="T15" fmla="*/ 2147483646 h 619"/>
                <a:gd name="T16" fmla="*/ 2147483646 w 552"/>
                <a:gd name="T17" fmla="*/ 2147483646 h 619"/>
                <a:gd name="T18" fmla="*/ 2147483646 w 552"/>
                <a:gd name="T19" fmla="*/ 2147483646 h 619"/>
                <a:gd name="T20" fmla="*/ 2147483646 w 552"/>
                <a:gd name="T21" fmla="*/ 2147483646 h 619"/>
                <a:gd name="T22" fmla="*/ 2147483646 w 552"/>
                <a:gd name="T23" fmla="*/ 2147483646 h 619"/>
                <a:gd name="T24" fmla="*/ 2147483646 w 552"/>
                <a:gd name="T25" fmla="*/ 2147483646 h 619"/>
                <a:gd name="T26" fmla="*/ 2147483646 w 552"/>
                <a:gd name="T27" fmla="*/ 2147483646 h 619"/>
                <a:gd name="T28" fmla="*/ 2147483646 w 552"/>
                <a:gd name="T29" fmla="*/ 2147483646 h 619"/>
                <a:gd name="T30" fmla="*/ 2147483646 w 552"/>
                <a:gd name="T31" fmla="*/ 2147483646 h 619"/>
                <a:gd name="T32" fmla="*/ 2147483646 w 552"/>
                <a:gd name="T33" fmla="*/ 2147483646 h 619"/>
                <a:gd name="T34" fmla="*/ 2147483646 w 552"/>
                <a:gd name="T35" fmla="*/ 2147483646 h 619"/>
                <a:gd name="T36" fmla="*/ 2147483646 w 552"/>
                <a:gd name="T37" fmla="*/ 2147483646 h 619"/>
                <a:gd name="T38" fmla="*/ 2147483646 w 552"/>
                <a:gd name="T39" fmla="*/ 2147483646 h 619"/>
                <a:gd name="T40" fmla="*/ 2147483646 w 552"/>
                <a:gd name="T41" fmla="*/ 2147483646 h 619"/>
                <a:gd name="T42" fmla="*/ 2147483646 w 552"/>
                <a:gd name="T43" fmla="*/ 2147483646 h 619"/>
                <a:gd name="T44" fmla="*/ 2147483646 w 552"/>
                <a:gd name="T45" fmla="*/ 2147483646 h 619"/>
                <a:gd name="T46" fmla="*/ 2147483646 w 552"/>
                <a:gd name="T47" fmla="*/ 2147483646 h 619"/>
                <a:gd name="T48" fmla="*/ 2147483646 w 552"/>
                <a:gd name="T49" fmla="*/ 2147483646 h 619"/>
                <a:gd name="T50" fmla="*/ 0 w 552"/>
                <a:gd name="T51" fmla="*/ 2147483646 h 619"/>
                <a:gd name="T52" fmla="*/ 2147483646 w 552"/>
                <a:gd name="T53" fmla="*/ 2147483646 h 619"/>
                <a:gd name="T54" fmla="*/ 2147483646 w 552"/>
                <a:gd name="T55" fmla="*/ 2147483646 h 619"/>
                <a:gd name="T56" fmla="*/ 2147483646 w 552"/>
                <a:gd name="T57" fmla="*/ 2147483646 h 619"/>
                <a:gd name="T58" fmla="*/ 2147483646 w 552"/>
                <a:gd name="T59" fmla="*/ 2147483646 h 619"/>
                <a:gd name="T60" fmla="*/ 2147483646 w 552"/>
                <a:gd name="T61" fmla="*/ 2147483646 h 619"/>
                <a:gd name="T62" fmla="*/ 2147483646 w 552"/>
                <a:gd name="T63" fmla="*/ 0 h 619"/>
                <a:gd name="T64" fmla="*/ 2147483646 w 552"/>
                <a:gd name="T65" fmla="*/ 0 h 6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2"/>
                <a:gd name="T100" fmla="*/ 0 h 619"/>
                <a:gd name="T101" fmla="*/ 552 w 552"/>
                <a:gd name="T102" fmla="*/ 619 h 6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2" h="619">
                  <a:moveTo>
                    <a:pt x="308" y="0"/>
                  </a:moveTo>
                  <a:lnTo>
                    <a:pt x="336" y="2"/>
                  </a:lnTo>
                  <a:lnTo>
                    <a:pt x="360" y="10"/>
                  </a:lnTo>
                  <a:lnTo>
                    <a:pt x="381" y="21"/>
                  </a:lnTo>
                  <a:lnTo>
                    <a:pt x="401" y="34"/>
                  </a:lnTo>
                  <a:lnTo>
                    <a:pt x="417" y="48"/>
                  </a:lnTo>
                  <a:lnTo>
                    <a:pt x="431" y="64"/>
                  </a:lnTo>
                  <a:lnTo>
                    <a:pt x="442" y="81"/>
                  </a:lnTo>
                  <a:lnTo>
                    <a:pt x="451" y="97"/>
                  </a:lnTo>
                  <a:lnTo>
                    <a:pt x="459" y="111"/>
                  </a:lnTo>
                  <a:lnTo>
                    <a:pt x="463" y="123"/>
                  </a:lnTo>
                  <a:lnTo>
                    <a:pt x="466" y="133"/>
                  </a:lnTo>
                  <a:lnTo>
                    <a:pt x="549" y="455"/>
                  </a:lnTo>
                  <a:lnTo>
                    <a:pt x="552" y="478"/>
                  </a:lnTo>
                  <a:lnTo>
                    <a:pt x="546" y="497"/>
                  </a:lnTo>
                  <a:lnTo>
                    <a:pt x="536" y="516"/>
                  </a:lnTo>
                  <a:lnTo>
                    <a:pt x="520" y="530"/>
                  </a:lnTo>
                  <a:lnTo>
                    <a:pt x="500" y="538"/>
                  </a:lnTo>
                  <a:lnTo>
                    <a:pt x="197" y="616"/>
                  </a:lnTo>
                  <a:lnTo>
                    <a:pt x="175" y="619"/>
                  </a:lnTo>
                  <a:lnTo>
                    <a:pt x="154" y="614"/>
                  </a:lnTo>
                  <a:lnTo>
                    <a:pt x="137" y="603"/>
                  </a:lnTo>
                  <a:lnTo>
                    <a:pt x="122" y="588"/>
                  </a:lnTo>
                  <a:lnTo>
                    <a:pt x="113" y="568"/>
                  </a:lnTo>
                  <a:lnTo>
                    <a:pt x="3" y="139"/>
                  </a:lnTo>
                  <a:lnTo>
                    <a:pt x="0" y="118"/>
                  </a:lnTo>
                  <a:lnTo>
                    <a:pt x="6" y="97"/>
                  </a:lnTo>
                  <a:lnTo>
                    <a:pt x="16" y="78"/>
                  </a:lnTo>
                  <a:lnTo>
                    <a:pt x="32" y="65"/>
                  </a:lnTo>
                  <a:lnTo>
                    <a:pt x="51" y="56"/>
                  </a:lnTo>
                  <a:lnTo>
                    <a:pt x="243" y="6"/>
                  </a:lnTo>
                  <a:lnTo>
                    <a:pt x="277" y="0"/>
                  </a:lnTo>
                  <a:lnTo>
                    <a:pt x="308"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8" name="Freeform 3129">
              <a:extLst>
                <a:ext uri="{FF2B5EF4-FFF2-40B4-BE49-F238E27FC236}">
                  <a16:creationId xmlns:a16="http://schemas.microsoft.com/office/drawing/2014/main" id="{7956882B-317D-A580-4E4C-05F4A1F7B0DA}"/>
                </a:ext>
              </a:extLst>
            </p:cNvPr>
            <p:cNvSpPr>
              <a:spLocks/>
            </p:cNvSpPr>
            <p:nvPr/>
          </p:nvSpPr>
          <p:spPr bwMode="auto">
            <a:xfrm>
              <a:off x="10335404" y="2686198"/>
              <a:ext cx="752280" cy="316624"/>
            </a:xfrm>
            <a:custGeom>
              <a:avLst/>
              <a:gdLst>
                <a:gd name="T0" fmla="*/ 2147483646 w 632"/>
                <a:gd name="T1" fmla="*/ 0 h 266"/>
                <a:gd name="T2" fmla="*/ 2147483646 w 632"/>
                <a:gd name="T3" fmla="*/ 2147483646 h 266"/>
                <a:gd name="T4" fmla="*/ 2147483646 w 632"/>
                <a:gd name="T5" fmla="*/ 2147483646 h 266"/>
                <a:gd name="T6" fmla="*/ 2147483646 w 632"/>
                <a:gd name="T7" fmla="*/ 2147483646 h 266"/>
                <a:gd name="T8" fmla="*/ 2147483646 w 632"/>
                <a:gd name="T9" fmla="*/ 2147483646 h 266"/>
                <a:gd name="T10" fmla="*/ 2147483646 w 632"/>
                <a:gd name="T11" fmla="*/ 2147483646 h 266"/>
                <a:gd name="T12" fmla="*/ 2147483646 w 632"/>
                <a:gd name="T13" fmla="*/ 2147483646 h 266"/>
                <a:gd name="T14" fmla="*/ 2147483646 w 632"/>
                <a:gd name="T15" fmla="*/ 2147483646 h 266"/>
                <a:gd name="T16" fmla="*/ 2147483646 w 632"/>
                <a:gd name="T17" fmla="*/ 2147483646 h 266"/>
                <a:gd name="T18" fmla="*/ 2147483646 w 632"/>
                <a:gd name="T19" fmla="*/ 2147483646 h 266"/>
                <a:gd name="T20" fmla="*/ 2147483646 w 632"/>
                <a:gd name="T21" fmla="*/ 2147483646 h 266"/>
                <a:gd name="T22" fmla="*/ 2147483646 w 632"/>
                <a:gd name="T23" fmla="*/ 2147483646 h 266"/>
                <a:gd name="T24" fmla="*/ 2147483646 w 632"/>
                <a:gd name="T25" fmla="*/ 2147483646 h 266"/>
                <a:gd name="T26" fmla="*/ 2147483646 w 632"/>
                <a:gd name="T27" fmla="*/ 2147483646 h 266"/>
                <a:gd name="T28" fmla="*/ 2147483646 w 632"/>
                <a:gd name="T29" fmla="*/ 2147483646 h 266"/>
                <a:gd name="T30" fmla="*/ 2147483646 w 632"/>
                <a:gd name="T31" fmla="*/ 2147483646 h 266"/>
                <a:gd name="T32" fmla="*/ 2147483646 w 632"/>
                <a:gd name="T33" fmla="*/ 2147483646 h 266"/>
                <a:gd name="T34" fmla="*/ 2147483646 w 632"/>
                <a:gd name="T35" fmla="*/ 2147483646 h 266"/>
                <a:gd name="T36" fmla="*/ 0 w 632"/>
                <a:gd name="T37" fmla="*/ 2147483646 h 266"/>
                <a:gd name="T38" fmla="*/ 2147483646 w 632"/>
                <a:gd name="T39" fmla="*/ 2147483646 h 266"/>
                <a:gd name="T40" fmla="*/ 2147483646 w 632"/>
                <a:gd name="T41" fmla="*/ 2147483646 h 266"/>
                <a:gd name="T42" fmla="*/ 2147483646 w 632"/>
                <a:gd name="T43" fmla="*/ 2147483646 h 266"/>
                <a:gd name="T44" fmla="*/ 2147483646 w 632"/>
                <a:gd name="T45" fmla="*/ 2147483646 h 266"/>
                <a:gd name="T46" fmla="*/ 2147483646 w 632"/>
                <a:gd name="T47" fmla="*/ 2147483646 h 266"/>
                <a:gd name="T48" fmla="*/ 2147483646 w 632"/>
                <a:gd name="T49" fmla="*/ 0 h 2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2"/>
                <a:gd name="T76" fmla="*/ 0 h 266"/>
                <a:gd name="T77" fmla="*/ 632 w 632"/>
                <a:gd name="T78" fmla="*/ 266 h 2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2" h="266">
                  <a:moveTo>
                    <a:pt x="572" y="0"/>
                  </a:moveTo>
                  <a:lnTo>
                    <a:pt x="590" y="4"/>
                  </a:lnTo>
                  <a:lnTo>
                    <a:pt x="606" y="13"/>
                  </a:lnTo>
                  <a:lnTo>
                    <a:pt x="618" y="27"/>
                  </a:lnTo>
                  <a:lnTo>
                    <a:pt x="626" y="44"/>
                  </a:lnTo>
                  <a:lnTo>
                    <a:pt x="629" y="62"/>
                  </a:lnTo>
                  <a:lnTo>
                    <a:pt x="632" y="80"/>
                  </a:lnTo>
                  <a:lnTo>
                    <a:pt x="628" y="99"/>
                  </a:lnTo>
                  <a:lnTo>
                    <a:pt x="619" y="113"/>
                  </a:lnTo>
                  <a:lnTo>
                    <a:pt x="605" y="126"/>
                  </a:lnTo>
                  <a:lnTo>
                    <a:pt x="588" y="134"/>
                  </a:lnTo>
                  <a:lnTo>
                    <a:pt x="78" y="265"/>
                  </a:lnTo>
                  <a:lnTo>
                    <a:pt x="59" y="266"/>
                  </a:lnTo>
                  <a:lnTo>
                    <a:pt x="42" y="262"/>
                  </a:lnTo>
                  <a:lnTo>
                    <a:pt x="26" y="253"/>
                  </a:lnTo>
                  <a:lnTo>
                    <a:pt x="13" y="240"/>
                  </a:lnTo>
                  <a:lnTo>
                    <a:pt x="6" y="223"/>
                  </a:lnTo>
                  <a:lnTo>
                    <a:pt x="1" y="205"/>
                  </a:lnTo>
                  <a:lnTo>
                    <a:pt x="0" y="186"/>
                  </a:lnTo>
                  <a:lnTo>
                    <a:pt x="4" y="168"/>
                  </a:lnTo>
                  <a:lnTo>
                    <a:pt x="13" y="154"/>
                  </a:lnTo>
                  <a:lnTo>
                    <a:pt x="26" y="140"/>
                  </a:lnTo>
                  <a:lnTo>
                    <a:pt x="44" y="133"/>
                  </a:lnTo>
                  <a:lnTo>
                    <a:pt x="554" y="2"/>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9" name="Freeform 3130">
              <a:extLst>
                <a:ext uri="{FF2B5EF4-FFF2-40B4-BE49-F238E27FC236}">
                  <a16:creationId xmlns:a16="http://schemas.microsoft.com/office/drawing/2014/main" id="{42E88B77-C930-1EFE-6CF7-1C48DC8BBB71}"/>
                </a:ext>
              </a:extLst>
            </p:cNvPr>
            <p:cNvSpPr>
              <a:spLocks/>
            </p:cNvSpPr>
            <p:nvPr/>
          </p:nvSpPr>
          <p:spPr bwMode="auto">
            <a:xfrm>
              <a:off x="10361591" y="2859984"/>
              <a:ext cx="99987" cy="119032"/>
            </a:xfrm>
            <a:custGeom>
              <a:avLst/>
              <a:gdLst>
                <a:gd name="T0" fmla="*/ 2147483646 w 84"/>
                <a:gd name="T1" fmla="*/ 0 h 100"/>
                <a:gd name="T2" fmla="*/ 2147483646 w 84"/>
                <a:gd name="T3" fmla="*/ 2147483646 h 100"/>
                <a:gd name="T4" fmla="*/ 2147483646 w 84"/>
                <a:gd name="T5" fmla="*/ 2147483646 h 100"/>
                <a:gd name="T6" fmla="*/ 2147483646 w 84"/>
                <a:gd name="T7" fmla="*/ 2147483646 h 100"/>
                <a:gd name="T8" fmla="*/ 2147483646 w 84"/>
                <a:gd name="T9" fmla="*/ 2147483646 h 100"/>
                <a:gd name="T10" fmla="*/ 2147483646 w 84"/>
                <a:gd name="T11" fmla="*/ 2147483646 h 100"/>
                <a:gd name="T12" fmla="*/ 2147483646 w 84"/>
                <a:gd name="T13" fmla="*/ 2147483646 h 100"/>
                <a:gd name="T14" fmla="*/ 2147483646 w 84"/>
                <a:gd name="T15" fmla="*/ 2147483646 h 100"/>
                <a:gd name="T16" fmla="*/ 2147483646 w 84"/>
                <a:gd name="T17" fmla="*/ 2147483646 h 100"/>
                <a:gd name="T18" fmla="*/ 2147483646 w 84"/>
                <a:gd name="T19" fmla="*/ 2147483646 h 100"/>
                <a:gd name="T20" fmla="*/ 2147483646 w 84"/>
                <a:gd name="T21" fmla="*/ 2147483646 h 100"/>
                <a:gd name="T22" fmla="*/ 2147483646 w 84"/>
                <a:gd name="T23" fmla="*/ 2147483646 h 100"/>
                <a:gd name="T24" fmla="*/ 2147483646 w 84"/>
                <a:gd name="T25" fmla="*/ 2147483646 h 100"/>
                <a:gd name="T26" fmla="*/ 2147483646 w 84"/>
                <a:gd name="T27" fmla="*/ 2147483646 h 100"/>
                <a:gd name="T28" fmla="*/ 2147483646 w 84"/>
                <a:gd name="T29" fmla="*/ 2147483646 h 100"/>
                <a:gd name="T30" fmla="*/ 2147483646 w 84"/>
                <a:gd name="T31" fmla="*/ 2147483646 h 100"/>
                <a:gd name="T32" fmla="*/ 2147483646 w 84"/>
                <a:gd name="T33" fmla="*/ 2147483646 h 100"/>
                <a:gd name="T34" fmla="*/ 0 w 84"/>
                <a:gd name="T35" fmla="*/ 2147483646 h 100"/>
                <a:gd name="T36" fmla="*/ 2147483646 w 84"/>
                <a:gd name="T37" fmla="*/ 2147483646 h 100"/>
                <a:gd name="T38" fmla="*/ 2147483646 w 84"/>
                <a:gd name="T39" fmla="*/ 2147483646 h 100"/>
                <a:gd name="T40" fmla="*/ 2147483646 w 84"/>
                <a:gd name="T41" fmla="*/ 2147483646 h 100"/>
                <a:gd name="T42" fmla="*/ 2147483646 w 84"/>
                <a:gd name="T43" fmla="*/ 2147483646 h 100"/>
                <a:gd name="T44" fmla="*/ 2147483646 w 84"/>
                <a:gd name="T45" fmla="*/ 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0"/>
                <a:gd name="T71" fmla="*/ 84 w 8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0">
                  <a:moveTo>
                    <a:pt x="50" y="0"/>
                  </a:moveTo>
                  <a:lnTo>
                    <a:pt x="59" y="2"/>
                  </a:lnTo>
                  <a:lnTo>
                    <a:pt x="67" y="9"/>
                  </a:lnTo>
                  <a:lnTo>
                    <a:pt x="72" y="18"/>
                  </a:lnTo>
                  <a:lnTo>
                    <a:pt x="76" y="30"/>
                  </a:lnTo>
                  <a:lnTo>
                    <a:pt x="79" y="43"/>
                  </a:lnTo>
                  <a:lnTo>
                    <a:pt x="83" y="56"/>
                  </a:lnTo>
                  <a:lnTo>
                    <a:pt x="84" y="68"/>
                  </a:lnTo>
                  <a:lnTo>
                    <a:pt x="84" y="78"/>
                  </a:lnTo>
                  <a:lnTo>
                    <a:pt x="81" y="87"/>
                  </a:lnTo>
                  <a:lnTo>
                    <a:pt x="75" y="94"/>
                  </a:lnTo>
                  <a:lnTo>
                    <a:pt x="64" y="99"/>
                  </a:lnTo>
                  <a:lnTo>
                    <a:pt x="47" y="100"/>
                  </a:lnTo>
                  <a:lnTo>
                    <a:pt x="33" y="97"/>
                  </a:lnTo>
                  <a:lnTo>
                    <a:pt x="18" y="89"/>
                  </a:lnTo>
                  <a:lnTo>
                    <a:pt x="8" y="77"/>
                  </a:lnTo>
                  <a:lnTo>
                    <a:pt x="1" y="63"/>
                  </a:lnTo>
                  <a:lnTo>
                    <a:pt x="0" y="47"/>
                  </a:lnTo>
                  <a:lnTo>
                    <a:pt x="4" y="31"/>
                  </a:lnTo>
                  <a:lnTo>
                    <a:pt x="12" y="18"/>
                  </a:lnTo>
                  <a:lnTo>
                    <a:pt x="24" y="8"/>
                  </a:lnTo>
                  <a:lnTo>
                    <a:pt x="38" y="1"/>
                  </a:lnTo>
                  <a:lnTo>
                    <a:pt x="50"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0" name="Freeform 3131">
              <a:extLst>
                <a:ext uri="{FF2B5EF4-FFF2-40B4-BE49-F238E27FC236}">
                  <a16:creationId xmlns:a16="http://schemas.microsoft.com/office/drawing/2014/main" id="{6663A623-2E73-2026-27F8-47B4092C354D}"/>
                </a:ext>
              </a:extLst>
            </p:cNvPr>
            <p:cNvSpPr>
              <a:spLocks/>
            </p:cNvSpPr>
            <p:nvPr/>
          </p:nvSpPr>
          <p:spPr bwMode="auto">
            <a:xfrm>
              <a:off x="10243750" y="2526695"/>
              <a:ext cx="751091" cy="317815"/>
            </a:xfrm>
            <a:custGeom>
              <a:avLst/>
              <a:gdLst>
                <a:gd name="T0" fmla="*/ 2147483646 w 631"/>
                <a:gd name="T1" fmla="*/ 0 h 267"/>
                <a:gd name="T2" fmla="*/ 2147483646 w 631"/>
                <a:gd name="T3" fmla="*/ 2147483646 h 267"/>
                <a:gd name="T4" fmla="*/ 2147483646 w 631"/>
                <a:gd name="T5" fmla="*/ 2147483646 h 267"/>
                <a:gd name="T6" fmla="*/ 2147483646 w 631"/>
                <a:gd name="T7" fmla="*/ 2147483646 h 267"/>
                <a:gd name="T8" fmla="*/ 2147483646 w 631"/>
                <a:gd name="T9" fmla="*/ 2147483646 h 267"/>
                <a:gd name="T10" fmla="*/ 2147483646 w 631"/>
                <a:gd name="T11" fmla="*/ 2147483646 h 267"/>
                <a:gd name="T12" fmla="*/ 2147483646 w 631"/>
                <a:gd name="T13" fmla="*/ 2147483646 h 267"/>
                <a:gd name="T14" fmla="*/ 2147483646 w 631"/>
                <a:gd name="T15" fmla="*/ 2147483646 h 267"/>
                <a:gd name="T16" fmla="*/ 2147483646 w 631"/>
                <a:gd name="T17" fmla="*/ 2147483646 h 267"/>
                <a:gd name="T18" fmla="*/ 2147483646 w 631"/>
                <a:gd name="T19" fmla="*/ 2147483646 h 267"/>
                <a:gd name="T20" fmla="*/ 2147483646 w 631"/>
                <a:gd name="T21" fmla="*/ 2147483646 h 267"/>
                <a:gd name="T22" fmla="*/ 2147483646 w 631"/>
                <a:gd name="T23" fmla="*/ 2147483646 h 267"/>
                <a:gd name="T24" fmla="*/ 2147483646 w 631"/>
                <a:gd name="T25" fmla="*/ 2147483646 h 267"/>
                <a:gd name="T26" fmla="*/ 2147483646 w 631"/>
                <a:gd name="T27" fmla="*/ 2147483646 h 267"/>
                <a:gd name="T28" fmla="*/ 2147483646 w 631"/>
                <a:gd name="T29" fmla="*/ 2147483646 h 267"/>
                <a:gd name="T30" fmla="*/ 2147483646 w 631"/>
                <a:gd name="T31" fmla="*/ 2147483646 h 267"/>
                <a:gd name="T32" fmla="*/ 2147483646 w 631"/>
                <a:gd name="T33" fmla="*/ 2147483646 h 267"/>
                <a:gd name="T34" fmla="*/ 2147483646 w 631"/>
                <a:gd name="T35" fmla="*/ 2147483646 h 267"/>
                <a:gd name="T36" fmla="*/ 0 w 631"/>
                <a:gd name="T37" fmla="*/ 2147483646 h 267"/>
                <a:gd name="T38" fmla="*/ 2147483646 w 631"/>
                <a:gd name="T39" fmla="*/ 2147483646 h 267"/>
                <a:gd name="T40" fmla="*/ 2147483646 w 631"/>
                <a:gd name="T41" fmla="*/ 2147483646 h 267"/>
                <a:gd name="T42" fmla="*/ 2147483646 w 631"/>
                <a:gd name="T43" fmla="*/ 2147483646 h 267"/>
                <a:gd name="T44" fmla="*/ 2147483646 w 631"/>
                <a:gd name="T45" fmla="*/ 2147483646 h 267"/>
                <a:gd name="T46" fmla="*/ 2147483646 w 631"/>
                <a:gd name="T47" fmla="*/ 2147483646 h 267"/>
                <a:gd name="T48" fmla="*/ 2147483646 w 631"/>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1"/>
                <a:gd name="T76" fmla="*/ 0 h 267"/>
                <a:gd name="T77" fmla="*/ 631 w 631"/>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1" h="267">
                  <a:moveTo>
                    <a:pt x="572" y="0"/>
                  </a:moveTo>
                  <a:lnTo>
                    <a:pt x="590" y="3"/>
                  </a:lnTo>
                  <a:lnTo>
                    <a:pt x="606" y="14"/>
                  </a:lnTo>
                  <a:lnTo>
                    <a:pt x="617" y="27"/>
                  </a:lnTo>
                  <a:lnTo>
                    <a:pt x="625" y="44"/>
                  </a:lnTo>
                  <a:lnTo>
                    <a:pt x="629" y="61"/>
                  </a:lnTo>
                  <a:lnTo>
                    <a:pt x="631" y="81"/>
                  </a:lnTo>
                  <a:lnTo>
                    <a:pt x="627" y="98"/>
                  </a:lnTo>
                  <a:lnTo>
                    <a:pt x="617" y="113"/>
                  </a:lnTo>
                  <a:lnTo>
                    <a:pt x="604" y="127"/>
                  </a:lnTo>
                  <a:lnTo>
                    <a:pt x="587" y="133"/>
                  </a:lnTo>
                  <a:lnTo>
                    <a:pt x="77" y="265"/>
                  </a:lnTo>
                  <a:lnTo>
                    <a:pt x="58" y="267"/>
                  </a:lnTo>
                  <a:lnTo>
                    <a:pt x="40" y="263"/>
                  </a:lnTo>
                  <a:lnTo>
                    <a:pt x="24" y="253"/>
                  </a:lnTo>
                  <a:lnTo>
                    <a:pt x="13" y="240"/>
                  </a:lnTo>
                  <a:lnTo>
                    <a:pt x="5" y="222"/>
                  </a:lnTo>
                  <a:lnTo>
                    <a:pt x="1" y="205"/>
                  </a:lnTo>
                  <a:lnTo>
                    <a:pt x="0" y="187"/>
                  </a:lnTo>
                  <a:lnTo>
                    <a:pt x="3" y="168"/>
                  </a:lnTo>
                  <a:lnTo>
                    <a:pt x="13" y="153"/>
                  </a:lnTo>
                  <a:lnTo>
                    <a:pt x="26" y="141"/>
                  </a:lnTo>
                  <a:lnTo>
                    <a:pt x="43" y="133"/>
                  </a:lnTo>
                  <a:lnTo>
                    <a:pt x="553" y="2"/>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11" name="Freeform 3132">
              <a:extLst>
                <a:ext uri="{FF2B5EF4-FFF2-40B4-BE49-F238E27FC236}">
                  <a16:creationId xmlns:a16="http://schemas.microsoft.com/office/drawing/2014/main" id="{33B17D9B-728A-3BD0-670A-0DF9D7C86F14}"/>
                </a:ext>
              </a:extLst>
            </p:cNvPr>
            <p:cNvSpPr>
              <a:spLocks/>
            </p:cNvSpPr>
            <p:nvPr/>
          </p:nvSpPr>
          <p:spPr bwMode="auto">
            <a:xfrm>
              <a:off x="10269937" y="2700481"/>
              <a:ext cx="99987" cy="120222"/>
            </a:xfrm>
            <a:custGeom>
              <a:avLst/>
              <a:gdLst>
                <a:gd name="T0" fmla="*/ 2147483646 w 84"/>
                <a:gd name="T1" fmla="*/ 0 h 101"/>
                <a:gd name="T2" fmla="*/ 2147483646 w 84"/>
                <a:gd name="T3" fmla="*/ 2147483646 h 101"/>
                <a:gd name="T4" fmla="*/ 2147483646 w 84"/>
                <a:gd name="T5" fmla="*/ 2147483646 h 101"/>
                <a:gd name="T6" fmla="*/ 2147483646 w 84"/>
                <a:gd name="T7" fmla="*/ 2147483646 h 101"/>
                <a:gd name="T8" fmla="*/ 2147483646 w 84"/>
                <a:gd name="T9" fmla="*/ 2147483646 h 101"/>
                <a:gd name="T10" fmla="*/ 2147483646 w 84"/>
                <a:gd name="T11" fmla="*/ 2147483646 h 101"/>
                <a:gd name="T12" fmla="*/ 2147483646 w 84"/>
                <a:gd name="T13" fmla="*/ 2147483646 h 101"/>
                <a:gd name="T14" fmla="*/ 2147483646 w 84"/>
                <a:gd name="T15" fmla="*/ 2147483646 h 101"/>
                <a:gd name="T16" fmla="*/ 2147483646 w 84"/>
                <a:gd name="T17" fmla="*/ 2147483646 h 101"/>
                <a:gd name="T18" fmla="*/ 2147483646 w 84"/>
                <a:gd name="T19" fmla="*/ 2147483646 h 101"/>
                <a:gd name="T20" fmla="*/ 2147483646 w 84"/>
                <a:gd name="T21" fmla="*/ 2147483646 h 101"/>
                <a:gd name="T22" fmla="*/ 2147483646 w 84"/>
                <a:gd name="T23" fmla="*/ 2147483646 h 101"/>
                <a:gd name="T24" fmla="*/ 2147483646 w 84"/>
                <a:gd name="T25" fmla="*/ 2147483646 h 101"/>
                <a:gd name="T26" fmla="*/ 2147483646 w 84"/>
                <a:gd name="T27" fmla="*/ 2147483646 h 101"/>
                <a:gd name="T28" fmla="*/ 2147483646 w 84"/>
                <a:gd name="T29" fmla="*/ 2147483646 h 101"/>
                <a:gd name="T30" fmla="*/ 2147483646 w 84"/>
                <a:gd name="T31" fmla="*/ 2147483646 h 101"/>
                <a:gd name="T32" fmla="*/ 2147483646 w 84"/>
                <a:gd name="T33" fmla="*/ 2147483646 h 101"/>
                <a:gd name="T34" fmla="*/ 0 w 84"/>
                <a:gd name="T35" fmla="*/ 2147483646 h 101"/>
                <a:gd name="T36" fmla="*/ 2147483646 w 84"/>
                <a:gd name="T37" fmla="*/ 2147483646 h 101"/>
                <a:gd name="T38" fmla="*/ 2147483646 w 84"/>
                <a:gd name="T39" fmla="*/ 2147483646 h 101"/>
                <a:gd name="T40" fmla="*/ 2147483646 w 84"/>
                <a:gd name="T41" fmla="*/ 2147483646 h 101"/>
                <a:gd name="T42" fmla="*/ 2147483646 w 84"/>
                <a:gd name="T43" fmla="*/ 2147483646 h 101"/>
                <a:gd name="T44" fmla="*/ 2147483646 w 84"/>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01"/>
                <a:gd name="T71" fmla="*/ 84 w 84"/>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01">
                  <a:moveTo>
                    <a:pt x="50" y="0"/>
                  </a:moveTo>
                  <a:lnTo>
                    <a:pt x="59" y="3"/>
                  </a:lnTo>
                  <a:lnTo>
                    <a:pt x="65" y="9"/>
                  </a:lnTo>
                  <a:lnTo>
                    <a:pt x="71" y="18"/>
                  </a:lnTo>
                  <a:lnTo>
                    <a:pt x="74" y="30"/>
                  </a:lnTo>
                  <a:lnTo>
                    <a:pt x="78" y="43"/>
                  </a:lnTo>
                  <a:lnTo>
                    <a:pt x="82" y="56"/>
                  </a:lnTo>
                  <a:lnTo>
                    <a:pt x="84" y="68"/>
                  </a:lnTo>
                  <a:lnTo>
                    <a:pt x="84" y="79"/>
                  </a:lnTo>
                  <a:lnTo>
                    <a:pt x="81" y="88"/>
                  </a:lnTo>
                  <a:lnTo>
                    <a:pt x="74" y="94"/>
                  </a:lnTo>
                  <a:lnTo>
                    <a:pt x="63" y="100"/>
                  </a:lnTo>
                  <a:lnTo>
                    <a:pt x="47" y="101"/>
                  </a:lnTo>
                  <a:lnTo>
                    <a:pt x="31" y="97"/>
                  </a:lnTo>
                  <a:lnTo>
                    <a:pt x="18" y="89"/>
                  </a:lnTo>
                  <a:lnTo>
                    <a:pt x="8" y="77"/>
                  </a:lnTo>
                  <a:lnTo>
                    <a:pt x="1" y="63"/>
                  </a:lnTo>
                  <a:lnTo>
                    <a:pt x="0" y="47"/>
                  </a:lnTo>
                  <a:lnTo>
                    <a:pt x="4" y="32"/>
                  </a:lnTo>
                  <a:lnTo>
                    <a:pt x="12" y="18"/>
                  </a:lnTo>
                  <a:lnTo>
                    <a:pt x="23" y="8"/>
                  </a:lnTo>
                  <a:lnTo>
                    <a:pt x="38" y="1"/>
                  </a:lnTo>
                  <a:lnTo>
                    <a:pt x="50"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2" name="Freeform 3133">
              <a:extLst>
                <a:ext uri="{FF2B5EF4-FFF2-40B4-BE49-F238E27FC236}">
                  <a16:creationId xmlns:a16="http://schemas.microsoft.com/office/drawing/2014/main" id="{405B2787-C881-85F4-8F59-542047A5EE23}"/>
                </a:ext>
              </a:extLst>
            </p:cNvPr>
            <p:cNvSpPr>
              <a:spLocks/>
            </p:cNvSpPr>
            <p:nvPr/>
          </p:nvSpPr>
          <p:spPr bwMode="auto">
            <a:xfrm>
              <a:off x="10277079" y="2337435"/>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6" y="13"/>
                  </a:lnTo>
                  <a:lnTo>
                    <a:pt x="618" y="28"/>
                  </a:lnTo>
                  <a:lnTo>
                    <a:pt x="626" y="45"/>
                  </a:lnTo>
                  <a:lnTo>
                    <a:pt x="630" y="62"/>
                  </a:lnTo>
                  <a:lnTo>
                    <a:pt x="633" y="80"/>
                  </a:lnTo>
                  <a:lnTo>
                    <a:pt x="629" y="98"/>
                  </a:lnTo>
                  <a:lnTo>
                    <a:pt x="620" y="114"/>
                  </a:lnTo>
                  <a:lnTo>
                    <a:pt x="605" y="126"/>
                  </a:lnTo>
                  <a:lnTo>
                    <a:pt x="588" y="134"/>
                  </a:lnTo>
                  <a:lnTo>
                    <a:pt x="79" y="266"/>
                  </a:lnTo>
                  <a:lnTo>
                    <a:pt x="59" y="267"/>
                  </a:lnTo>
                  <a:lnTo>
                    <a:pt x="42" y="263"/>
                  </a:lnTo>
                  <a:lnTo>
                    <a:pt x="27" y="254"/>
                  </a:lnTo>
                  <a:lnTo>
                    <a:pt x="13" y="240"/>
                  </a:lnTo>
                  <a:lnTo>
                    <a:pt x="7" y="223"/>
                  </a:lnTo>
                  <a:lnTo>
                    <a:pt x="2" y="206"/>
                  </a:lnTo>
                  <a:lnTo>
                    <a:pt x="0" y="187"/>
                  </a:lnTo>
                  <a:lnTo>
                    <a:pt x="4" y="169"/>
                  </a:lnTo>
                  <a:lnTo>
                    <a:pt x="13" y="153"/>
                  </a:lnTo>
                  <a:lnTo>
                    <a:pt x="27" y="142"/>
                  </a:lnTo>
                  <a:lnTo>
                    <a:pt x="45" y="134"/>
                  </a:lnTo>
                  <a:lnTo>
                    <a:pt x="554" y="1"/>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13" name="Freeform 3134">
              <a:extLst>
                <a:ext uri="{FF2B5EF4-FFF2-40B4-BE49-F238E27FC236}">
                  <a16:creationId xmlns:a16="http://schemas.microsoft.com/office/drawing/2014/main" id="{36C3526D-003D-DE6E-4115-D6BC21FBFAE6}"/>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0 w 83"/>
                <a:gd name="T35" fmla="*/ 2147483646 h 103"/>
                <a:gd name="T36" fmla="*/ 2147483646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0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3"/>
                <a:gd name="T71" fmla="*/ 83 w 83"/>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3">
                  <a:moveTo>
                    <a:pt x="49" y="0"/>
                  </a:moveTo>
                  <a:lnTo>
                    <a:pt x="59" y="4"/>
                  </a:lnTo>
                  <a:lnTo>
                    <a:pt x="66" y="11"/>
                  </a:lnTo>
                  <a:lnTo>
                    <a:pt x="72" y="20"/>
                  </a:lnTo>
                  <a:lnTo>
                    <a:pt x="76" y="31"/>
                  </a:lnTo>
                  <a:lnTo>
                    <a:pt x="78" y="44"/>
                  </a:lnTo>
                  <a:lnTo>
                    <a:pt x="82" y="57"/>
                  </a:lnTo>
                  <a:lnTo>
                    <a:pt x="83" y="70"/>
                  </a:lnTo>
                  <a:lnTo>
                    <a:pt x="83" y="80"/>
                  </a:lnTo>
                  <a:lnTo>
                    <a:pt x="81" y="88"/>
                  </a:lnTo>
                  <a:lnTo>
                    <a:pt x="74" y="96"/>
                  </a:lnTo>
                  <a:lnTo>
                    <a:pt x="64" y="100"/>
                  </a:lnTo>
                  <a:lnTo>
                    <a:pt x="47" y="103"/>
                  </a:lnTo>
                  <a:lnTo>
                    <a:pt x="32" y="99"/>
                  </a:lnTo>
                  <a:lnTo>
                    <a:pt x="18" y="91"/>
                  </a:lnTo>
                  <a:lnTo>
                    <a:pt x="7" y="79"/>
                  </a:lnTo>
                  <a:lnTo>
                    <a:pt x="1" y="65"/>
                  </a:lnTo>
                  <a:lnTo>
                    <a:pt x="0" y="48"/>
                  </a:lnTo>
                  <a:lnTo>
                    <a:pt x="4" y="33"/>
                  </a:lnTo>
                  <a:lnTo>
                    <a:pt x="11" y="19"/>
                  </a:lnTo>
                  <a:lnTo>
                    <a:pt x="23" y="8"/>
                  </a:lnTo>
                  <a:lnTo>
                    <a:pt x="38" y="2"/>
                  </a:lnTo>
                  <a:lnTo>
                    <a:pt x="49"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4" name="Freeform 3135">
              <a:extLst>
                <a:ext uri="{FF2B5EF4-FFF2-40B4-BE49-F238E27FC236}">
                  <a16:creationId xmlns:a16="http://schemas.microsoft.com/office/drawing/2014/main" id="{8A34E1E4-11F3-E972-03FE-1675742E59E4}"/>
                </a:ext>
              </a:extLst>
            </p:cNvPr>
            <p:cNvSpPr>
              <a:spLocks/>
            </p:cNvSpPr>
            <p:nvPr/>
          </p:nvSpPr>
          <p:spPr bwMode="auto">
            <a:xfrm>
              <a:off x="10337785" y="2139842"/>
              <a:ext cx="753471" cy="317815"/>
            </a:xfrm>
            <a:custGeom>
              <a:avLst/>
              <a:gdLst>
                <a:gd name="T0" fmla="*/ 2147483646 w 633"/>
                <a:gd name="T1" fmla="*/ 0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0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0 h 2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267"/>
                <a:gd name="T77" fmla="*/ 633 w 633"/>
                <a:gd name="T78" fmla="*/ 267 h 2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267">
                  <a:moveTo>
                    <a:pt x="572" y="0"/>
                  </a:moveTo>
                  <a:lnTo>
                    <a:pt x="591" y="4"/>
                  </a:lnTo>
                  <a:lnTo>
                    <a:pt x="607" y="13"/>
                  </a:lnTo>
                  <a:lnTo>
                    <a:pt x="618" y="26"/>
                  </a:lnTo>
                  <a:lnTo>
                    <a:pt x="626" y="44"/>
                  </a:lnTo>
                  <a:lnTo>
                    <a:pt x="630" y="61"/>
                  </a:lnTo>
                  <a:lnTo>
                    <a:pt x="633" y="80"/>
                  </a:lnTo>
                  <a:lnTo>
                    <a:pt x="629" y="98"/>
                  </a:lnTo>
                  <a:lnTo>
                    <a:pt x="620" y="114"/>
                  </a:lnTo>
                  <a:lnTo>
                    <a:pt x="605" y="126"/>
                  </a:lnTo>
                  <a:lnTo>
                    <a:pt x="588" y="133"/>
                  </a:lnTo>
                  <a:lnTo>
                    <a:pt x="79" y="264"/>
                  </a:lnTo>
                  <a:lnTo>
                    <a:pt x="59" y="267"/>
                  </a:lnTo>
                  <a:lnTo>
                    <a:pt x="42" y="263"/>
                  </a:lnTo>
                  <a:lnTo>
                    <a:pt x="27" y="254"/>
                  </a:lnTo>
                  <a:lnTo>
                    <a:pt x="14" y="239"/>
                  </a:lnTo>
                  <a:lnTo>
                    <a:pt x="7" y="222"/>
                  </a:lnTo>
                  <a:lnTo>
                    <a:pt x="2" y="205"/>
                  </a:lnTo>
                  <a:lnTo>
                    <a:pt x="0" y="186"/>
                  </a:lnTo>
                  <a:lnTo>
                    <a:pt x="4" y="169"/>
                  </a:lnTo>
                  <a:lnTo>
                    <a:pt x="14" y="153"/>
                  </a:lnTo>
                  <a:lnTo>
                    <a:pt x="27" y="140"/>
                  </a:lnTo>
                  <a:lnTo>
                    <a:pt x="45" y="133"/>
                  </a:lnTo>
                  <a:lnTo>
                    <a:pt x="554" y="1"/>
                  </a:lnTo>
                  <a:lnTo>
                    <a:pt x="572" y="0"/>
                  </a:lnTo>
                  <a:close/>
                </a:path>
              </a:pathLst>
            </a:custGeom>
            <a:solidFill>
              <a:srgbClr val="F7D1B4"/>
            </a:solidFill>
            <a:ln w="0">
              <a:solidFill>
                <a:srgbClr val="F7D1B4"/>
              </a:solidFill>
              <a:round/>
              <a:headEnd/>
              <a:tailEnd/>
            </a:ln>
          </p:spPr>
          <p:txBody>
            <a:bodyPr/>
            <a:lstStyle/>
            <a:p>
              <a:endParaRPr lang="es-ES">
                <a:solidFill>
                  <a:prstClr val="black"/>
                </a:solidFill>
                <a:latin typeface="Calibri" panose="020F0502020204030204"/>
              </a:endParaRPr>
            </a:p>
          </p:txBody>
        </p:sp>
        <p:sp>
          <p:nvSpPr>
            <p:cNvPr id="15" name="Freeform 3136">
              <a:extLst>
                <a:ext uri="{FF2B5EF4-FFF2-40B4-BE49-F238E27FC236}">
                  <a16:creationId xmlns:a16="http://schemas.microsoft.com/office/drawing/2014/main" id="{940BE90C-A15A-AC9E-E1BB-44F96E54A092}"/>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0 w 83"/>
                <a:gd name="T35" fmla="*/ 2147483646 h 101"/>
                <a:gd name="T36" fmla="*/ 2147483646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0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101"/>
                <a:gd name="T71" fmla="*/ 83 w 83"/>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101">
                  <a:moveTo>
                    <a:pt x="49" y="0"/>
                  </a:moveTo>
                  <a:lnTo>
                    <a:pt x="59" y="3"/>
                  </a:lnTo>
                  <a:lnTo>
                    <a:pt x="66" y="9"/>
                  </a:lnTo>
                  <a:lnTo>
                    <a:pt x="72" y="19"/>
                  </a:lnTo>
                  <a:lnTo>
                    <a:pt x="76" y="30"/>
                  </a:lnTo>
                  <a:lnTo>
                    <a:pt x="78" y="43"/>
                  </a:lnTo>
                  <a:lnTo>
                    <a:pt x="82" y="56"/>
                  </a:lnTo>
                  <a:lnTo>
                    <a:pt x="83" y="68"/>
                  </a:lnTo>
                  <a:lnTo>
                    <a:pt x="83" y="79"/>
                  </a:lnTo>
                  <a:lnTo>
                    <a:pt x="81" y="88"/>
                  </a:lnTo>
                  <a:lnTo>
                    <a:pt x="74" y="96"/>
                  </a:lnTo>
                  <a:lnTo>
                    <a:pt x="64" y="100"/>
                  </a:lnTo>
                  <a:lnTo>
                    <a:pt x="47" y="101"/>
                  </a:lnTo>
                  <a:lnTo>
                    <a:pt x="32" y="98"/>
                  </a:lnTo>
                  <a:lnTo>
                    <a:pt x="18" y="91"/>
                  </a:lnTo>
                  <a:lnTo>
                    <a:pt x="8" y="79"/>
                  </a:lnTo>
                  <a:lnTo>
                    <a:pt x="1" y="63"/>
                  </a:lnTo>
                  <a:lnTo>
                    <a:pt x="0" y="47"/>
                  </a:lnTo>
                  <a:lnTo>
                    <a:pt x="4" y="32"/>
                  </a:lnTo>
                  <a:lnTo>
                    <a:pt x="11" y="19"/>
                  </a:lnTo>
                  <a:lnTo>
                    <a:pt x="23" y="8"/>
                  </a:lnTo>
                  <a:lnTo>
                    <a:pt x="38" y="1"/>
                  </a:lnTo>
                  <a:lnTo>
                    <a:pt x="49" y="0"/>
                  </a:lnTo>
                  <a:close/>
                </a:path>
              </a:pathLst>
            </a:custGeom>
            <a:solidFill>
              <a:srgbClr val="FFECDE"/>
            </a:solidFill>
            <a:ln w="0">
              <a:solidFill>
                <a:srgbClr val="FFECDE"/>
              </a:solidFill>
              <a:round/>
              <a:headEnd/>
              <a:tailEnd/>
            </a:ln>
          </p:spPr>
          <p:txBody>
            <a:bodyPr/>
            <a:lstStyle/>
            <a:p>
              <a:endParaRPr lang="es-ES">
                <a:solidFill>
                  <a:prstClr val="black"/>
                </a:solidFill>
                <a:latin typeface="Calibri" panose="020F0502020204030204"/>
              </a:endParaRPr>
            </a:p>
          </p:txBody>
        </p:sp>
        <p:sp>
          <p:nvSpPr>
            <p:cNvPr id="16" name="Freeform 3137">
              <a:extLst>
                <a:ext uri="{FF2B5EF4-FFF2-40B4-BE49-F238E27FC236}">
                  <a16:creationId xmlns:a16="http://schemas.microsoft.com/office/drawing/2014/main" id="{503F8A83-A8B1-870B-4084-EB07CF4229DC}"/>
                </a:ext>
              </a:extLst>
            </p:cNvPr>
            <p:cNvSpPr>
              <a:spLocks/>
            </p:cNvSpPr>
            <p:nvPr/>
          </p:nvSpPr>
          <p:spPr bwMode="auto">
            <a:xfrm>
              <a:off x="11390025" y="1881543"/>
              <a:ext cx="796323" cy="792751"/>
            </a:xfrm>
            <a:custGeom>
              <a:avLst/>
              <a:gdLst>
                <a:gd name="T0" fmla="*/ 2147483646 w 669"/>
                <a:gd name="T1" fmla="*/ 0 h 666"/>
                <a:gd name="T2" fmla="*/ 2147483646 w 669"/>
                <a:gd name="T3" fmla="*/ 2147483646 h 666"/>
                <a:gd name="T4" fmla="*/ 2147483646 w 669"/>
                <a:gd name="T5" fmla="*/ 2147483646 h 666"/>
                <a:gd name="T6" fmla="*/ 2147483646 w 669"/>
                <a:gd name="T7" fmla="*/ 2147483646 h 666"/>
                <a:gd name="T8" fmla="*/ 2147483646 w 669"/>
                <a:gd name="T9" fmla="*/ 2147483646 h 666"/>
                <a:gd name="T10" fmla="*/ 2147483646 w 669"/>
                <a:gd name="T11" fmla="*/ 2147483646 h 666"/>
                <a:gd name="T12" fmla="*/ 0 w 669"/>
                <a:gd name="T13" fmla="*/ 2147483646 h 666"/>
                <a:gd name="T14" fmla="*/ 2147483646 w 669"/>
                <a:gd name="T15" fmla="*/ 0 h 666"/>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666"/>
                <a:gd name="T26" fmla="*/ 669 w 669"/>
                <a:gd name="T27" fmla="*/ 666 h 6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666">
                  <a:moveTo>
                    <a:pt x="669" y="0"/>
                  </a:moveTo>
                  <a:lnTo>
                    <a:pt x="669" y="526"/>
                  </a:lnTo>
                  <a:lnTo>
                    <a:pt x="127" y="666"/>
                  </a:lnTo>
                  <a:lnTo>
                    <a:pt x="41" y="328"/>
                  </a:lnTo>
                  <a:lnTo>
                    <a:pt x="162" y="274"/>
                  </a:lnTo>
                  <a:lnTo>
                    <a:pt x="28" y="280"/>
                  </a:lnTo>
                  <a:lnTo>
                    <a:pt x="0" y="172"/>
                  </a:lnTo>
                  <a:lnTo>
                    <a:pt x="669" y="0"/>
                  </a:lnTo>
                  <a:close/>
                </a:path>
              </a:pathLst>
            </a:custGeom>
            <a:solidFill>
              <a:srgbClr val="C49E72"/>
            </a:solidFill>
            <a:ln w="0">
              <a:solidFill>
                <a:srgbClr val="C49E72"/>
              </a:solidFill>
              <a:round/>
              <a:headEnd/>
              <a:tailEnd/>
            </a:ln>
          </p:spPr>
          <p:txBody>
            <a:bodyPr/>
            <a:lstStyle/>
            <a:p>
              <a:endParaRPr lang="es-ES">
                <a:solidFill>
                  <a:prstClr val="black"/>
                </a:solidFill>
                <a:latin typeface="Calibri" panose="020F0502020204030204"/>
              </a:endParaRPr>
            </a:p>
          </p:txBody>
        </p:sp>
        <p:sp>
          <p:nvSpPr>
            <p:cNvPr id="17" name="Freeform 3138">
              <a:extLst>
                <a:ext uri="{FF2B5EF4-FFF2-40B4-BE49-F238E27FC236}">
                  <a16:creationId xmlns:a16="http://schemas.microsoft.com/office/drawing/2014/main" id="{380FCA77-95BF-234E-89A3-F6ABC7672684}"/>
                </a:ext>
              </a:extLst>
            </p:cNvPr>
            <p:cNvSpPr>
              <a:spLocks/>
            </p:cNvSpPr>
            <p:nvPr/>
          </p:nvSpPr>
          <p:spPr bwMode="auto">
            <a:xfrm>
              <a:off x="11460254" y="2095800"/>
              <a:ext cx="80942" cy="80942"/>
            </a:xfrm>
            <a:custGeom>
              <a:avLst/>
              <a:gdLst>
                <a:gd name="T0" fmla="*/ 2147483646 w 68"/>
                <a:gd name="T1" fmla="*/ 0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0 w 68"/>
                <a:gd name="T23" fmla="*/ 2147483646 h 68"/>
                <a:gd name="T24" fmla="*/ 0 w 68"/>
                <a:gd name="T25" fmla="*/ 2147483646 h 68"/>
                <a:gd name="T26" fmla="*/ 2147483646 w 68"/>
                <a:gd name="T27" fmla="*/ 2147483646 h 68"/>
                <a:gd name="T28" fmla="*/ 2147483646 w 68"/>
                <a:gd name="T29" fmla="*/ 2147483646 h 68"/>
                <a:gd name="T30" fmla="*/ 2147483646 w 68"/>
                <a:gd name="T31" fmla="*/ 0 h 68"/>
                <a:gd name="T32" fmla="*/ 2147483646 w 6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38" y="0"/>
                  </a:moveTo>
                  <a:lnTo>
                    <a:pt x="51" y="4"/>
                  </a:lnTo>
                  <a:lnTo>
                    <a:pt x="61" y="13"/>
                  </a:lnTo>
                  <a:lnTo>
                    <a:pt x="67" y="25"/>
                  </a:lnTo>
                  <a:lnTo>
                    <a:pt x="68" y="39"/>
                  </a:lnTo>
                  <a:lnTo>
                    <a:pt x="63" y="51"/>
                  </a:lnTo>
                  <a:lnTo>
                    <a:pt x="55" y="62"/>
                  </a:lnTo>
                  <a:lnTo>
                    <a:pt x="42" y="67"/>
                  </a:lnTo>
                  <a:lnTo>
                    <a:pt x="29" y="68"/>
                  </a:lnTo>
                  <a:lnTo>
                    <a:pt x="16" y="64"/>
                  </a:lnTo>
                  <a:lnTo>
                    <a:pt x="7" y="55"/>
                  </a:lnTo>
                  <a:lnTo>
                    <a:pt x="0" y="43"/>
                  </a:lnTo>
                  <a:lnTo>
                    <a:pt x="0" y="29"/>
                  </a:lnTo>
                  <a:lnTo>
                    <a:pt x="4" y="17"/>
                  </a:lnTo>
                  <a:lnTo>
                    <a:pt x="13" y="7"/>
                  </a:lnTo>
                  <a:lnTo>
                    <a:pt x="25" y="0"/>
                  </a:lnTo>
                  <a:lnTo>
                    <a:pt x="38" y="0"/>
                  </a:lnTo>
                  <a:close/>
                </a:path>
              </a:pathLst>
            </a:custGeom>
            <a:solidFill>
              <a:srgbClr val="4D4D4D"/>
            </a:solidFill>
            <a:ln w="0">
              <a:solidFill>
                <a:srgbClr val="4D4D4D"/>
              </a:solidFill>
              <a:round/>
              <a:headEnd/>
              <a:tailEnd/>
            </a:ln>
          </p:spPr>
          <p:txBody>
            <a:bodyPr/>
            <a:lstStyle/>
            <a:p>
              <a:endParaRPr lang="es-ES">
                <a:solidFill>
                  <a:prstClr val="black"/>
                </a:solidFill>
                <a:latin typeface="Calibri" panose="020F0502020204030204"/>
              </a:endParaRPr>
            </a:p>
          </p:txBody>
        </p:sp>
        <p:sp>
          <p:nvSpPr>
            <p:cNvPr id="18" name="Freeform 3139">
              <a:extLst>
                <a:ext uri="{FF2B5EF4-FFF2-40B4-BE49-F238E27FC236}">
                  <a16:creationId xmlns:a16="http://schemas.microsoft.com/office/drawing/2014/main" id="{E67B584A-23B5-0854-6A11-6AA3FC8366FD}"/>
                </a:ext>
              </a:extLst>
            </p:cNvPr>
            <p:cNvSpPr>
              <a:spLocks/>
            </p:cNvSpPr>
            <p:nvPr/>
          </p:nvSpPr>
          <p:spPr bwMode="auto">
            <a:xfrm>
              <a:off x="11474538" y="2110084"/>
              <a:ext cx="51184" cy="53565"/>
            </a:xfrm>
            <a:custGeom>
              <a:avLst/>
              <a:gdLst>
                <a:gd name="T0" fmla="*/ 2147483646 w 43"/>
                <a:gd name="T1" fmla="*/ 0 h 45"/>
                <a:gd name="T2" fmla="*/ 2147483646 w 43"/>
                <a:gd name="T3" fmla="*/ 0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0 w 43"/>
                <a:gd name="T19" fmla="*/ 2147483646 h 45"/>
                <a:gd name="T20" fmla="*/ 0 w 43"/>
                <a:gd name="T21" fmla="*/ 2147483646 h 45"/>
                <a:gd name="T22" fmla="*/ 2147483646 w 43"/>
                <a:gd name="T23" fmla="*/ 2147483646 h 45"/>
                <a:gd name="T24" fmla="*/ 2147483646 w 43"/>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5"/>
                <a:gd name="T41" fmla="*/ 43 w 43"/>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5">
                  <a:moveTo>
                    <a:pt x="15" y="0"/>
                  </a:moveTo>
                  <a:lnTo>
                    <a:pt x="27" y="0"/>
                  </a:lnTo>
                  <a:lnTo>
                    <a:pt x="38" y="7"/>
                  </a:lnTo>
                  <a:lnTo>
                    <a:pt x="43" y="17"/>
                  </a:lnTo>
                  <a:lnTo>
                    <a:pt x="43" y="29"/>
                  </a:lnTo>
                  <a:lnTo>
                    <a:pt x="38" y="38"/>
                  </a:lnTo>
                  <a:lnTo>
                    <a:pt x="27" y="45"/>
                  </a:lnTo>
                  <a:lnTo>
                    <a:pt x="15" y="43"/>
                  </a:lnTo>
                  <a:lnTo>
                    <a:pt x="5" y="38"/>
                  </a:lnTo>
                  <a:lnTo>
                    <a:pt x="0" y="27"/>
                  </a:lnTo>
                  <a:lnTo>
                    <a:pt x="0" y="16"/>
                  </a:lnTo>
                  <a:lnTo>
                    <a:pt x="6" y="7"/>
                  </a:lnTo>
                  <a:lnTo>
                    <a:pt x="15" y="0"/>
                  </a:lnTo>
                  <a:close/>
                </a:path>
              </a:pathLst>
            </a:custGeom>
            <a:solidFill>
              <a:srgbClr val="333333"/>
            </a:solidFill>
            <a:ln w="0">
              <a:solidFill>
                <a:srgbClr val="333333"/>
              </a:solidFill>
              <a:round/>
              <a:headEnd/>
              <a:tailEnd/>
            </a:ln>
          </p:spPr>
          <p:txBody>
            <a:bodyPr/>
            <a:lstStyle/>
            <a:p>
              <a:endParaRPr lang="es-ES">
                <a:solidFill>
                  <a:prstClr val="black"/>
                </a:solidFill>
                <a:latin typeface="Calibri" panose="020F0502020204030204"/>
              </a:endParaRPr>
            </a:p>
          </p:txBody>
        </p:sp>
        <p:sp>
          <p:nvSpPr>
            <p:cNvPr id="19" name="Freeform 3140">
              <a:extLst>
                <a:ext uri="{FF2B5EF4-FFF2-40B4-BE49-F238E27FC236}">
                  <a16:creationId xmlns:a16="http://schemas.microsoft.com/office/drawing/2014/main" id="{9DFD38FF-CA8B-73D8-3907-C37ED1CB6EEF}"/>
                </a:ext>
              </a:extLst>
            </p:cNvPr>
            <p:cNvSpPr>
              <a:spLocks/>
            </p:cNvSpPr>
            <p:nvPr/>
          </p:nvSpPr>
          <p:spPr bwMode="auto">
            <a:xfrm>
              <a:off x="11260281" y="2138652"/>
              <a:ext cx="144029" cy="36900"/>
            </a:xfrm>
            <a:custGeom>
              <a:avLst/>
              <a:gdLst>
                <a:gd name="T0" fmla="*/ 2147483646 w 121"/>
                <a:gd name="T1" fmla="*/ 0 h 31"/>
                <a:gd name="T2" fmla="*/ 2147483646 w 121"/>
                <a:gd name="T3" fmla="*/ 0 h 31"/>
                <a:gd name="T4" fmla="*/ 0 w 121"/>
                <a:gd name="T5" fmla="*/ 2147483646 h 31"/>
                <a:gd name="T6" fmla="*/ 2147483646 w 121"/>
                <a:gd name="T7" fmla="*/ 0 h 31"/>
                <a:gd name="T8" fmla="*/ 0 60000 65536"/>
                <a:gd name="T9" fmla="*/ 0 60000 65536"/>
                <a:gd name="T10" fmla="*/ 0 60000 65536"/>
                <a:gd name="T11" fmla="*/ 0 60000 65536"/>
                <a:gd name="T12" fmla="*/ 0 w 121"/>
                <a:gd name="T13" fmla="*/ 0 h 31"/>
                <a:gd name="T14" fmla="*/ 121 w 121"/>
                <a:gd name="T15" fmla="*/ 31 h 31"/>
              </a:gdLst>
              <a:ahLst/>
              <a:cxnLst>
                <a:cxn ang="T8">
                  <a:pos x="T0" y="T1"/>
                </a:cxn>
                <a:cxn ang="T9">
                  <a:pos x="T2" y="T3"/>
                </a:cxn>
                <a:cxn ang="T10">
                  <a:pos x="T4" y="T5"/>
                </a:cxn>
                <a:cxn ang="T11">
                  <a:pos x="T6" y="T7"/>
                </a:cxn>
              </a:cxnLst>
              <a:rect l="T12" t="T13" r="T14" b="T15"/>
              <a:pathLst>
                <a:path w="121" h="31">
                  <a:moveTo>
                    <a:pt x="121" y="0"/>
                  </a:moveTo>
                  <a:lnTo>
                    <a:pt x="121" y="0"/>
                  </a:lnTo>
                  <a:lnTo>
                    <a:pt x="0" y="31"/>
                  </a:lnTo>
                  <a:lnTo>
                    <a:pt x="121" y="0"/>
                  </a:lnTo>
                  <a:close/>
                </a:path>
              </a:pathLst>
            </a:custGeom>
            <a:solidFill>
              <a:srgbClr val="F5F5F5"/>
            </a:solidFill>
            <a:ln w="0">
              <a:solidFill>
                <a:srgbClr val="F5F5F5"/>
              </a:solidFill>
              <a:round/>
              <a:headEnd/>
              <a:tailEnd/>
            </a:ln>
          </p:spPr>
          <p:txBody>
            <a:bodyPr/>
            <a:lstStyle/>
            <a:p>
              <a:endParaRPr lang="es-ES">
                <a:solidFill>
                  <a:prstClr val="black"/>
                </a:solidFill>
                <a:latin typeface="Calibri" panose="020F0502020204030204"/>
              </a:endParaRPr>
            </a:p>
          </p:txBody>
        </p:sp>
        <p:sp>
          <p:nvSpPr>
            <p:cNvPr id="20" name="Freeform 3141">
              <a:extLst>
                <a:ext uri="{FF2B5EF4-FFF2-40B4-BE49-F238E27FC236}">
                  <a16:creationId xmlns:a16="http://schemas.microsoft.com/office/drawing/2014/main" id="{0BB34F33-8C17-720A-276C-BDE5BF3D0285}"/>
                </a:ext>
              </a:extLst>
            </p:cNvPr>
            <p:cNvSpPr>
              <a:spLocks/>
            </p:cNvSpPr>
            <p:nvPr/>
          </p:nvSpPr>
          <p:spPr bwMode="auto">
            <a:xfrm>
              <a:off x="10330643" y="2370764"/>
              <a:ext cx="463034" cy="126174"/>
            </a:xfrm>
            <a:custGeom>
              <a:avLst/>
              <a:gdLst>
                <a:gd name="T0" fmla="*/ 2147483646 w 389"/>
                <a:gd name="T1" fmla="*/ 0 h 106"/>
                <a:gd name="T2" fmla="*/ 2147483646 w 389"/>
                <a:gd name="T3" fmla="*/ 2147483646 h 106"/>
                <a:gd name="T4" fmla="*/ 0 w 389"/>
                <a:gd name="T5" fmla="*/ 2147483646 h 106"/>
                <a:gd name="T6" fmla="*/ 2147483646 w 389"/>
                <a:gd name="T7" fmla="*/ 2147483646 h 106"/>
                <a:gd name="T8" fmla="*/ 2147483646 w 389"/>
                <a:gd name="T9" fmla="*/ 0 h 106"/>
                <a:gd name="T10" fmla="*/ 0 60000 65536"/>
                <a:gd name="T11" fmla="*/ 0 60000 65536"/>
                <a:gd name="T12" fmla="*/ 0 60000 65536"/>
                <a:gd name="T13" fmla="*/ 0 60000 65536"/>
                <a:gd name="T14" fmla="*/ 0 60000 65536"/>
                <a:gd name="T15" fmla="*/ 0 w 389"/>
                <a:gd name="T16" fmla="*/ 0 h 106"/>
                <a:gd name="T17" fmla="*/ 389 w 389"/>
                <a:gd name="T18" fmla="*/ 106 h 106"/>
              </a:gdLst>
              <a:ahLst/>
              <a:cxnLst>
                <a:cxn ang="T10">
                  <a:pos x="T0" y="T1"/>
                </a:cxn>
                <a:cxn ang="T11">
                  <a:pos x="T2" y="T3"/>
                </a:cxn>
                <a:cxn ang="T12">
                  <a:pos x="T4" y="T5"/>
                </a:cxn>
                <a:cxn ang="T13">
                  <a:pos x="T6" y="T7"/>
                </a:cxn>
                <a:cxn ang="T14">
                  <a:pos x="T8" y="T9"/>
                </a:cxn>
              </a:cxnLst>
              <a:rect l="T15" t="T16" r="T17" b="T18"/>
              <a:pathLst>
                <a:path w="389" h="106">
                  <a:moveTo>
                    <a:pt x="387" y="0"/>
                  </a:moveTo>
                  <a:lnTo>
                    <a:pt x="389" y="5"/>
                  </a:lnTo>
                  <a:lnTo>
                    <a:pt x="0" y="106"/>
                  </a:lnTo>
                  <a:lnTo>
                    <a:pt x="389" y="5"/>
                  </a:lnTo>
                  <a:lnTo>
                    <a:pt x="387" y="0"/>
                  </a:lnTo>
                  <a:close/>
                </a:path>
              </a:pathLst>
            </a:custGeom>
            <a:solidFill>
              <a:srgbClr val="DA994F"/>
            </a:solidFill>
            <a:ln w="0">
              <a:solidFill>
                <a:srgbClr val="DA994F"/>
              </a:solidFill>
              <a:round/>
              <a:headEnd/>
              <a:tailEnd/>
            </a:ln>
          </p:spPr>
          <p:txBody>
            <a:bodyPr/>
            <a:lstStyle/>
            <a:p>
              <a:endParaRPr lang="es-ES">
                <a:solidFill>
                  <a:prstClr val="black"/>
                </a:solidFill>
                <a:latin typeface="Calibri" panose="020F0502020204030204"/>
              </a:endParaRPr>
            </a:p>
          </p:txBody>
        </p:sp>
        <p:sp>
          <p:nvSpPr>
            <p:cNvPr id="21" name="Freeform 3142">
              <a:extLst>
                <a:ext uri="{FF2B5EF4-FFF2-40B4-BE49-F238E27FC236}">
                  <a16:creationId xmlns:a16="http://schemas.microsoft.com/office/drawing/2014/main" id="{9CE01289-6443-1B9F-25CE-288C27EFF02D}"/>
                </a:ext>
              </a:extLst>
            </p:cNvPr>
            <p:cNvSpPr>
              <a:spLocks/>
            </p:cNvSpPr>
            <p:nvPr/>
          </p:nvSpPr>
          <p:spPr bwMode="auto">
            <a:xfrm>
              <a:off x="11260281" y="2138652"/>
              <a:ext cx="322576" cy="254728"/>
            </a:xfrm>
            <a:custGeom>
              <a:avLst/>
              <a:gdLst>
                <a:gd name="T0" fmla="*/ 2147483646 w 271"/>
                <a:gd name="T1" fmla="*/ 0 h 214"/>
                <a:gd name="T2" fmla="*/ 2147483646 w 271"/>
                <a:gd name="T3" fmla="*/ 2147483646 h 214"/>
                <a:gd name="T4" fmla="*/ 2147483646 w 271"/>
                <a:gd name="T5" fmla="*/ 2147483646 h 214"/>
                <a:gd name="T6" fmla="*/ 2147483646 w 271"/>
                <a:gd name="T7" fmla="*/ 2147483646 h 214"/>
                <a:gd name="T8" fmla="*/ 2147483646 w 271"/>
                <a:gd name="T9" fmla="*/ 2147483646 h 214"/>
                <a:gd name="T10" fmla="*/ 2147483646 w 271"/>
                <a:gd name="T11" fmla="*/ 2147483646 h 214"/>
                <a:gd name="T12" fmla="*/ 2147483646 w 271"/>
                <a:gd name="T13" fmla="*/ 2147483646 h 214"/>
                <a:gd name="T14" fmla="*/ 2147483646 w 271"/>
                <a:gd name="T15" fmla="*/ 2147483646 h 214"/>
                <a:gd name="T16" fmla="*/ 2147483646 w 271"/>
                <a:gd name="T17" fmla="*/ 2147483646 h 214"/>
                <a:gd name="T18" fmla="*/ 2147483646 w 271"/>
                <a:gd name="T19" fmla="*/ 2147483646 h 214"/>
                <a:gd name="T20" fmla="*/ 2147483646 w 271"/>
                <a:gd name="T21" fmla="*/ 2147483646 h 214"/>
                <a:gd name="T22" fmla="*/ 0 w 271"/>
                <a:gd name="T23" fmla="*/ 2147483646 h 214"/>
                <a:gd name="T24" fmla="*/ 2147483646 w 271"/>
                <a:gd name="T25" fmla="*/ 0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214"/>
                <a:gd name="T41" fmla="*/ 271 w 271"/>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214">
                  <a:moveTo>
                    <a:pt x="121" y="0"/>
                  </a:moveTo>
                  <a:lnTo>
                    <a:pt x="137" y="64"/>
                  </a:lnTo>
                  <a:lnTo>
                    <a:pt x="271" y="58"/>
                  </a:lnTo>
                  <a:lnTo>
                    <a:pt x="150" y="112"/>
                  </a:lnTo>
                  <a:lnTo>
                    <a:pt x="169" y="191"/>
                  </a:lnTo>
                  <a:lnTo>
                    <a:pt x="76" y="214"/>
                  </a:lnTo>
                  <a:lnTo>
                    <a:pt x="51" y="117"/>
                  </a:lnTo>
                  <a:lnTo>
                    <a:pt x="48" y="104"/>
                  </a:lnTo>
                  <a:lnTo>
                    <a:pt x="41" y="89"/>
                  </a:lnTo>
                  <a:lnTo>
                    <a:pt x="31" y="70"/>
                  </a:lnTo>
                  <a:lnTo>
                    <a:pt x="17" y="51"/>
                  </a:lnTo>
                  <a:lnTo>
                    <a:pt x="0" y="31"/>
                  </a:lnTo>
                  <a:lnTo>
                    <a:pt x="121" y="0"/>
                  </a:lnTo>
                  <a:close/>
                </a:path>
              </a:pathLst>
            </a:custGeom>
            <a:solidFill>
              <a:srgbClr val="E2B999"/>
            </a:solidFill>
            <a:ln w="0">
              <a:solidFill>
                <a:srgbClr val="E2B999"/>
              </a:solidFill>
              <a:round/>
              <a:headEnd/>
              <a:tailEnd/>
            </a:ln>
          </p:spPr>
          <p:txBody>
            <a:bodyPr/>
            <a:lstStyle/>
            <a:p>
              <a:endParaRPr lang="es-ES">
                <a:solidFill>
                  <a:prstClr val="black"/>
                </a:solidFill>
                <a:latin typeface="Calibri" panose="020F0502020204030204"/>
              </a:endParaRPr>
            </a:p>
          </p:txBody>
        </p:sp>
        <p:sp>
          <p:nvSpPr>
            <p:cNvPr id="22" name="Freeform 3143">
              <a:extLst>
                <a:ext uri="{FF2B5EF4-FFF2-40B4-BE49-F238E27FC236}">
                  <a16:creationId xmlns:a16="http://schemas.microsoft.com/office/drawing/2014/main" id="{24227FEC-E101-A02A-C42F-5EB284226596}"/>
                </a:ext>
              </a:extLst>
            </p:cNvPr>
            <p:cNvSpPr>
              <a:spLocks/>
            </p:cNvSpPr>
            <p:nvPr/>
          </p:nvSpPr>
          <p:spPr bwMode="auto">
            <a:xfrm>
              <a:off x="10790106" y="2118417"/>
              <a:ext cx="560640" cy="365428"/>
            </a:xfrm>
            <a:custGeom>
              <a:avLst/>
              <a:gdLst>
                <a:gd name="T0" fmla="*/ 2147483646 w 471"/>
                <a:gd name="T1" fmla="*/ 0 h 307"/>
                <a:gd name="T2" fmla="*/ 2147483646 w 471"/>
                <a:gd name="T3" fmla="*/ 2147483646 h 307"/>
                <a:gd name="T4" fmla="*/ 2147483646 w 471"/>
                <a:gd name="T5" fmla="*/ 2147483646 h 307"/>
                <a:gd name="T6" fmla="*/ 2147483646 w 471"/>
                <a:gd name="T7" fmla="*/ 2147483646 h 307"/>
                <a:gd name="T8" fmla="*/ 2147483646 w 471"/>
                <a:gd name="T9" fmla="*/ 2147483646 h 307"/>
                <a:gd name="T10" fmla="*/ 2147483646 w 471"/>
                <a:gd name="T11" fmla="*/ 2147483646 h 307"/>
                <a:gd name="T12" fmla="*/ 2147483646 w 471"/>
                <a:gd name="T13" fmla="*/ 2147483646 h 307"/>
                <a:gd name="T14" fmla="*/ 2147483646 w 471"/>
                <a:gd name="T15" fmla="*/ 2147483646 h 307"/>
                <a:gd name="T16" fmla="*/ 2147483646 w 471"/>
                <a:gd name="T17" fmla="*/ 2147483646 h 307"/>
                <a:gd name="T18" fmla="*/ 2147483646 w 471"/>
                <a:gd name="T19" fmla="*/ 2147483646 h 307"/>
                <a:gd name="T20" fmla="*/ 2147483646 w 471"/>
                <a:gd name="T21" fmla="*/ 2147483646 h 307"/>
                <a:gd name="T22" fmla="*/ 2147483646 w 471"/>
                <a:gd name="T23" fmla="*/ 2147483646 h 307"/>
                <a:gd name="T24" fmla="*/ 2147483646 w 471"/>
                <a:gd name="T25" fmla="*/ 2147483646 h 307"/>
                <a:gd name="T26" fmla="*/ 2147483646 w 471"/>
                <a:gd name="T27" fmla="*/ 2147483646 h 307"/>
                <a:gd name="T28" fmla="*/ 2147483646 w 471"/>
                <a:gd name="T29" fmla="*/ 2147483646 h 307"/>
                <a:gd name="T30" fmla="*/ 2147483646 w 471"/>
                <a:gd name="T31" fmla="*/ 2147483646 h 307"/>
                <a:gd name="T32" fmla="*/ 2147483646 w 471"/>
                <a:gd name="T33" fmla="*/ 2147483646 h 307"/>
                <a:gd name="T34" fmla="*/ 2147483646 w 471"/>
                <a:gd name="T35" fmla="*/ 2147483646 h 307"/>
                <a:gd name="T36" fmla="*/ 2147483646 w 471"/>
                <a:gd name="T37" fmla="*/ 2147483646 h 307"/>
                <a:gd name="T38" fmla="*/ 2147483646 w 471"/>
                <a:gd name="T39" fmla="*/ 2147483646 h 307"/>
                <a:gd name="T40" fmla="*/ 2147483646 w 471"/>
                <a:gd name="T41" fmla="*/ 2147483646 h 307"/>
                <a:gd name="T42" fmla="*/ 2147483646 w 471"/>
                <a:gd name="T43" fmla="*/ 2147483646 h 307"/>
                <a:gd name="T44" fmla="*/ 2147483646 w 471"/>
                <a:gd name="T45" fmla="*/ 2147483646 h 307"/>
                <a:gd name="T46" fmla="*/ 2147483646 w 471"/>
                <a:gd name="T47" fmla="*/ 2147483646 h 307"/>
                <a:gd name="T48" fmla="*/ 2147483646 w 471"/>
                <a:gd name="T49" fmla="*/ 2147483646 h 307"/>
                <a:gd name="T50" fmla="*/ 2147483646 w 471"/>
                <a:gd name="T51" fmla="*/ 2147483646 h 307"/>
                <a:gd name="T52" fmla="*/ 2147483646 w 471"/>
                <a:gd name="T53" fmla="*/ 2147483646 h 307"/>
                <a:gd name="T54" fmla="*/ 0 w 471"/>
                <a:gd name="T55" fmla="*/ 2147483646 h 307"/>
                <a:gd name="T56" fmla="*/ 2147483646 w 471"/>
                <a:gd name="T57" fmla="*/ 2147483646 h 307"/>
                <a:gd name="T58" fmla="*/ 2147483646 w 471"/>
                <a:gd name="T59" fmla="*/ 2147483646 h 307"/>
                <a:gd name="T60" fmla="*/ 2147483646 w 471"/>
                <a:gd name="T61" fmla="*/ 2147483646 h 307"/>
                <a:gd name="T62" fmla="*/ 2147483646 w 471"/>
                <a:gd name="T63" fmla="*/ 2147483646 h 307"/>
                <a:gd name="T64" fmla="*/ 2147483646 w 471"/>
                <a:gd name="T65" fmla="*/ 2147483646 h 307"/>
                <a:gd name="T66" fmla="*/ 2147483646 w 471"/>
                <a:gd name="T67" fmla="*/ 2147483646 h 307"/>
                <a:gd name="T68" fmla="*/ 2147483646 w 471"/>
                <a:gd name="T69" fmla="*/ 2147483646 h 307"/>
                <a:gd name="T70" fmla="*/ 2147483646 w 471"/>
                <a:gd name="T71" fmla="*/ 2147483646 h 307"/>
                <a:gd name="T72" fmla="*/ 2147483646 w 471"/>
                <a:gd name="T73" fmla="*/ 2147483646 h 307"/>
                <a:gd name="T74" fmla="*/ 2147483646 w 471"/>
                <a:gd name="T75" fmla="*/ 2147483646 h 307"/>
                <a:gd name="T76" fmla="*/ 2147483646 w 471"/>
                <a:gd name="T77" fmla="*/ 2147483646 h 307"/>
                <a:gd name="T78" fmla="*/ 2147483646 w 471"/>
                <a:gd name="T79" fmla="*/ 2147483646 h 307"/>
                <a:gd name="T80" fmla="*/ 2147483646 w 471"/>
                <a:gd name="T81" fmla="*/ 2147483646 h 307"/>
                <a:gd name="T82" fmla="*/ 2147483646 w 471"/>
                <a:gd name="T83" fmla="*/ 2147483646 h 307"/>
                <a:gd name="T84" fmla="*/ 2147483646 w 471"/>
                <a:gd name="T85" fmla="*/ 0 h 3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1"/>
                <a:gd name="T130" fmla="*/ 0 h 307"/>
                <a:gd name="T131" fmla="*/ 471 w 471"/>
                <a:gd name="T132" fmla="*/ 307 h 3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1" h="307">
                  <a:moveTo>
                    <a:pt x="279" y="0"/>
                  </a:moveTo>
                  <a:lnTo>
                    <a:pt x="309" y="2"/>
                  </a:lnTo>
                  <a:lnTo>
                    <a:pt x="335" y="10"/>
                  </a:lnTo>
                  <a:lnTo>
                    <a:pt x="357" y="19"/>
                  </a:lnTo>
                  <a:lnTo>
                    <a:pt x="378" y="32"/>
                  </a:lnTo>
                  <a:lnTo>
                    <a:pt x="395" y="48"/>
                  </a:lnTo>
                  <a:lnTo>
                    <a:pt x="412" y="68"/>
                  </a:lnTo>
                  <a:lnTo>
                    <a:pt x="426" y="87"/>
                  </a:lnTo>
                  <a:lnTo>
                    <a:pt x="436" y="106"/>
                  </a:lnTo>
                  <a:lnTo>
                    <a:pt x="443" y="121"/>
                  </a:lnTo>
                  <a:lnTo>
                    <a:pt x="446" y="134"/>
                  </a:lnTo>
                  <a:lnTo>
                    <a:pt x="471" y="231"/>
                  </a:lnTo>
                  <a:lnTo>
                    <a:pt x="179" y="307"/>
                  </a:lnTo>
                  <a:lnTo>
                    <a:pt x="191" y="294"/>
                  </a:lnTo>
                  <a:lnTo>
                    <a:pt x="198" y="280"/>
                  </a:lnTo>
                  <a:lnTo>
                    <a:pt x="202" y="263"/>
                  </a:lnTo>
                  <a:lnTo>
                    <a:pt x="199" y="246"/>
                  </a:lnTo>
                  <a:lnTo>
                    <a:pt x="195" y="229"/>
                  </a:lnTo>
                  <a:lnTo>
                    <a:pt x="187" y="210"/>
                  </a:lnTo>
                  <a:lnTo>
                    <a:pt x="174" y="196"/>
                  </a:lnTo>
                  <a:lnTo>
                    <a:pt x="157" y="187"/>
                  </a:lnTo>
                  <a:lnTo>
                    <a:pt x="138" y="184"/>
                  </a:lnTo>
                  <a:lnTo>
                    <a:pt x="131" y="184"/>
                  </a:lnTo>
                  <a:lnTo>
                    <a:pt x="123" y="185"/>
                  </a:lnTo>
                  <a:lnTo>
                    <a:pt x="3" y="217"/>
                  </a:lnTo>
                  <a:lnTo>
                    <a:pt x="1" y="212"/>
                  </a:lnTo>
                  <a:lnTo>
                    <a:pt x="0" y="205"/>
                  </a:lnTo>
                  <a:lnTo>
                    <a:pt x="208" y="151"/>
                  </a:lnTo>
                  <a:lnTo>
                    <a:pt x="225" y="144"/>
                  </a:lnTo>
                  <a:lnTo>
                    <a:pt x="240" y="132"/>
                  </a:lnTo>
                  <a:lnTo>
                    <a:pt x="249" y="116"/>
                  </a:lnTo>
                  <a:lnTo>
                    <a:pt x="253" y="98"/>
                  </a:lnTo>
                  <a:lnTo>
                    <a:pt x="250" y="79"/>
                  </a:lnTo>
                  <a:lnTo>
                    <a:pt x="246" y="62"/>
                  </a:lnTo>
                  <a:lnTo>
                    <a:pt x="238" y="44"/>
                  </a:lnTo>
                  <a:lnTo>
                    <a:pt x="225" y="30"/>
                  </a:lnTo>
                  <a:lnTo>
                    <a:pt x="208" y="20"/>
                  </a:lnTo>
                  <a:lnTo>
                    <a:pt x="189" y="18"/>
                  </a:lnTo>
                  <a:lnTo>
                    <a:pt x="183" y="18"/>
                  </a:lnTo>
                  <a:lnTo>
                    <a:pt x="223" y="7"/>
                  </a:lnTo>
                  <a:lnTo>
                    <a:pt x="251" y="2"/>
                  </a:lnTo>
                  <a:lnTo>
                    <a:pt x="279" y="0"/>
                  </a:lnTo>
                  <a:close/>
                </a:path>
              </a:pathLst>
            </a:custGeom>
            <a:solidFill>
              <a:srgbClr val="EDC9AD"/>
            </a:solidFill>
            <a:ln w="0">
              <a:solidFill>
                <a:srgbClr val="EDC9AD"/>
              </a:solidFill>
              <a:round/>
              <a:headEnd/>
              <a:tailEnd/>
            </a:ln>
          </p:spPr>
          <p:txBody>
            <a:bodyPr/>
            <a:lstStyle/>
            <a:p>
              <a:endParaRPr lang="es-ES">
                <a:solidFill>
                  <a:prstClr val="black"/>
                </a:solidFill>
                <a:latin typeface="Calibri" panose="020F0502020204030204"/>
              </a:endParaRPr>
            </a:p>
          </p:txBody>
        </p:sp>
        <p:sp>
          <p:nvSpPr>
            <p:cNvPr id="23" name="Freeform 3144">
              <a:extLst>
                <a:ext uri="{FF2B5EF4-FFF2-40B4-BE49-F238E27FC236}">
                  <a16:creationId xmlns:a16="http://schemas.microsoft.com/office/drawing/2014/main" id="{019A649D-348E-A345-B36E-C318020325B3}"/>
                </a:ext>
              </a:extLst>
            </p:cNvPr>
            <p:cNvSpPr>
              <a:spLocks noEditPoints="1"/>
            </p:cNvSpPr>
            <p:nvPr/>
          </p:nvSpPr>
          <p:spPr bwMode="auto">
            <a:xfrm>
              <a:off x="10277079" y="2337435"/>
              <a:ext cx="753471" cy="316624"/>
            </a:xfrm>
            <a:custGeom>
              <a:avLst/>
              <a:gdLst>
                <a:gd name="T0" fmla="*/ 2147483646 w 633"/>
                <a:gd name="T1" fmla="*/ 2147483646 h 266"/>
                <a:gd name="T2" fmla="*/ 2147483646 w 633"/>
                <a:gd name="T3" fmla="*/ 2147483646 h 266"/>
                <a:gd name="T4" fmla="*/ 2147483646 w 633"/>
                <a:gd name="T5" fmla="*/ 2147483646 h 266"/>
                <a:gd name="T6" fmla="*/ 2147483646 w 633"/>
                <a:gd name="T7" fmla="*/ 2147483646 h 266"/>
                <a:gd name="T8" fmla="*/ 2147483646 w 633"/>
                <a:gd name="T9" fmla="*/ 2147483646 h 266"/>
                <a:gd name="T10" fmla="*/ 2147483646 w 633"/>
                <a:gd name="T11" fmla="*/ 2147483646 h 266"/>
                <a:gd name="T12" fmla="*/ 2147483646 w 633"/>
                <a:gd name="T13" fmla="*/ 2147483646 h 266"/>
                <a:gd name="T14" fmla="*/ 2147483646 w 633"/>
                <a:gd name="T15" fmla="*/ 2147483646 h 266"/>
                <a:gd name="T16" fmla="*/ 2147483646 w 633"/>
                <a:gd name="T17" fmla="*/ 2147483646 h 266"/>
                <a:gd name="T18" fmla="*/ 2147483646 w 633"/>
                <a:gd name="T19" fmla="*/ 2147483646 h 266"/>
                <a:gd name="T20" fmla="*/ 2147483646 w 633"/>
                <a:gd name="T21" fmla="*/ 2147483646 h 266"/>
                <a:gd name="T22" fmla="*/ 2147483646 w 633"/>
                <a:gd name="T23" fmla="*/ 2147483646 h 266"/>
                <a:gd name="T24" fmla="*/ 2147483646 w 633"/>
                <a:gd name="T25" fmla="*/ 2147483646 h 266"/>
                <a:gd name="T26" fmla="*/ 2147483646 w 633"/>
                <a:gd name="T27" fmla="*/ 2147483646 h 266"/>
                <a:gd name="T28" fmla="*/ 2147483646 w 633"/>
                <a:gd name="T29" fmla="*/ 2147483646 h 266"/>
                <a:gd name="T30" fmla="*/ 2147483646 w 633"/>
                <a:gd name="T31" fmla="*/ 2147483646 h 266"/>
                <a:gd name="T32" fmla="*/ 2147483646 w 633"/>
                <a:gd name="T33" fmla="*/ 2147483646 h 266"/>
                <a:gd name="T34" fmla="*/ 2147483646 w 633"/>
                <a:gd name="T35" fmla="*/ 2147483646 h 266"/>
                <a:gd name="T36" fmla="*/ 2147483646 w 633"/>
                <a:gd name="T37" fmla="*/ 2147483646 h 266"/>
                <a:gd name="T38" fmla="*/ 2147483646 w 633"/>
                <a:gd name="T39" fmla="*/ 2147483646 h 266"/>
                <a:gd name="T40" fmla="*/ 2147483646 w 633"/>
                <a:gd name="T41" fmla="*/ 2147483646 h 266"/>
                <a:gd name="T42" fmla="*/ 2147483646 w 633"/>
                <a:gd name="T43" fmla="*/ 2147483646 h 266"/>
                <a:gd name="T44" fmla="*/ 2147483646 w 633"/>
                <a:gd name="T45" fmla="*/ 2147483646 h 266"/>
                <a:gd name="T46" fmla="*/ 2147483646 w 633"/>
                <a:gd name="T47" fmla="*/ 2147483646 h 266"/>
                <a:gd name="T48" fmla="*/ 2147483646 w 633"/>
                <a:gd name="T49" fmla="*/ 2147483646 h 266"/>
                <a:gd name="T50" fmla="*/ 2147483646 w 633"/>
                <a:gd name="T51" fmla="*/ 0 h 266"/>
                <a:gd name="T52" fmla="*/ 2147483646 w 633"/>
                <a:gd name="T53" fmla="*/ 2147483646 h 266"/>
                <a:gd name="T54" fmla="*/ 2147483646 w 633"/>
                <a:gd name="T55" fmla="*/ 2147483646 h 266"/>
                <a:gd name="T56" fmla="*/ 2147483646 w 633"/>
                <a:gd name="T57" fmla="*/ 2147483646 h 266"/>
                <a:gd name="T58" fmla="*/ 2147483646 w 633"/>
                <a:gd name="T59" fmla="*/ 2147483646 h 266"/>
                <a:gd name="T60" fmla="*/ 2147483646 w 633"/>
                <a:gd name="T61" fmla="*/ 2147483646 h 266"/>
                <a:gd name="T62" fmla="*/ 2147483646 w 633"/>
                <a:gd name="T63" fmla="*/ 2147483646 h 266"/>
                <a:gd name="T64" fmla="*/ 2147483646 w 633"/>
                <a:gd name="T65" fmla="*/ 2147483646 h 266"/>
                <a:gd name="T66" fmla="*/ 2147483646 w 633"/>
                <a:gd name="T67" fmla="*/ 2147483646 h 266"/>
                <a:gd name="T68" fmla="*/ 2147483646 w 633"/>
                <a:gd name="T69" fmla="*/ 2147483646 h 266"/>
                <a:gd name="T70" fmla="*/ 2147483646 w 633"/>
                <a:gd name="T71" fmla="*/ 2147483646 h 266"/>
                <a:gd name="T72" fmla="*/ 2147483646 w 633"/>
                <a:gd name="T73" fmla="*/ 2147483646 h 266"/>
                <a:gd name="T74" fmla="*/ 2147483646 w 633"/>
                <a:gd name="T75" fmla="*/ 2147483646 h 266"/>
                <a:gd name="T76" fmla="*/ 2147483646 w 633"/>
                <a:gd name="T77" fmla="*/ 2147483646 h 266"/>
                <a:gd name="T78" fmla="*/ 2147483646 w 633"/>
                <a:gd name="T79" fmla="*/ 2147483646 h 266"/>
                <a:gd name="T80" fmla="*/ 2147483646 w 633"/>
                <a:gd name="T81" fmla="*/ 2147483646 h 266"/>
                <a:gd name="T82" fmla="*/ 2147483646 w 633"/>
                <a:gd name="T83" fmla="*/ 2147483646 h 266"/>
                <a:gd name="T84" fmla="*/ 2147483646 w 633"/>
                <a:gd name="T85" fmla="*/ 2147483646 h 266"/>
                <a:gd name="T86" fmla="*/ 0 w 633"/>
                <a:gd name="T87" fmla="*/ 2147483646 h 266"/>
                <a:gd name="T88" fmla="*/ 0 w 633"/>
                <a:gd name="T89" fmla="*/ 2147483646 h 266"/>
                <a:gd name="T90" fmla="*/ 2147483646 w 633"/>
                <a:gd name="T91" fmla="*/ 2147483646 h 266"/>
                <a:gd name="T92" fmla="*/ 2147483646 w 633"/>
                <a:gd name="T93" fmla="*/ 2147483646 h 266"/>
                <a:gd name="T94" fmla="*/ 2147483646 w 633"/>
                <a:gd name="T95" fmla="*/ 2147483646 h 266"/>
                <a:gd name="T96" fmla="*/ 2147483646 w 633"/>
                <a:gd name="T97" fmla="*/ 2147483646 h 266"/>
                <a:gd name="T98" fmla="*/ 2147483646 w 633"/>
                <a:gd name="T99" fmla="*/ 2147483646 h 266"/>
                <a:gd name="T100" fmla="*/ 2147483646 w 633"/>
                <a:gd name="T101" fmla="*/ 2147483646 h 266"/>
                <a:gd name="T102" fmla="*/ 2147483646 w 633"/>
                <a:gd name="T103" fmla="*/ 0 h 266"/>
                <a:gd name="T104" fmla="*/ 2147483646 w 633"/>
                <a:gd name="T105" fmla="*/ 0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3"/>
                <a:gd name="T160" fmla="*/ 0 h 266"/>
                <a:gd name="T161" fmla="*/ 633 w 633"/>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3" h="266">
                  <a:moveTo>
                    <a:pt x="70" y="145"/>
                  </a:moveTo>
                  <a:lnTo>
                    <a:pt x="66" y="147"/>
                  </a:lnTo>
                  <a:lnTo>
                    <a:pt x="61" y="147"/>
                  </a:lnTo>
                  <a:lnTo>
                    <a:pt x="46" y="153"/>
                  </a:lnTo>
                  <a:lnTo>
                    <a:pt x="34" y="164"/>
                  </a:lnTo>
                  <a:lnTo>
                    <a:pt x="27" y="178"/>
                  </a:lnTo>
                  <a:lnTo>
                    <a:pt x="23" y="193"/>
                  </a:lnTo>
                  <a:lnTo>
                    <a:pt x="24" y="210"/>
                  </a:lnTo>
                  <a:lnTo>
                    <a:pt x="32" y="225"/>
                  </a:lnTo>
                  <a:lnTo>
                    <a:pt x="42" y="237"/>
                  </a:lnTo>
                  <a:lnTo>
                    <a:pt x="57" y="245"/>
                  </a:lnTo>
                  <a:lnTo>
                    <a:pt x="74" y="248"/>
                  </a:lnTo>
                  <a:lnTo>
                    <a:pt x="80" y="246"/>
                  </a:lnTo>
                  <a:lnTo>
                    <a:pt x="87" y="245"/>
                  </a:lnTo>
                  <a:lnTo>
                    <a:pt x="97" y="241"/>
                  </a:lnTo>
                  <a:lnTo>
                    <a:pt x="104" y="233"/>
                  </a:lnTo>
                  <a:lnTo>
                    <a:pt x="106" y="225"/>
                  </a:lnTo>
                  <a:lnTo>
                    <a:pt x="106" y="215"/>
                  </a:lnTo>
                  <a:lnTo>
                    <a:pt x="105" y="202"/>
                  </a:lnTo>
                  <a:lnTo>
                    <a:pt x="101" y="189"/>
                  </a:lnTo>
                  <a:lnTo>
                    <a:pt x="99" y="176"/>
                  </a:lnTo>
                  <a:lnTo>
                    <a:pt x="93" y="164"/>
                  </a:lnTo>
                  <a:lnTo>
                    <a:pt x="88" y="155"/>
                  </a:lnTo>
                  <a:lnTo>
                    <a:pt x="80" y="148"/>
                  </a:lnTo>
                  <a:lnTo>
                    <a:pt x="70" y="145"/>
                  </a:lnTo>
                  <a:close/>
                  <a:moveTo>
                    <a:pt x="569" y="0"/>
                  </a:moveTo>
                  <a:lnTo>
                    <a:pt x="588" y="3"/>
                  </a:lnTo>
                  <a:lnTo>
                    <a:pt x="605" y="12"/>
                  </a:lnTo>
                  <a:lnTo>
                    <a:pt x="618" y="26"/>
                  </a:lnTo>
                  <a:lnTo>
                    <a:pt x="626" y="45"/>
                  </a:lnTo>
                  <a:lnTo>
                    <a:pt x="630" y="62"/>
                  </a:lnTo>
                  <a:lnTo>
                    <a:pt x="633" y="79"/>
                  </a:lnTo>
                  <a:lnTo>
                    <a:pt x="629" y="96"/>
                  </a:lnTo>
                  <a:lnTo>
                    <a:pt x="622" y="110"/>
                  </a:lnTo>
                  <a:lnTo>
                    <a:pt x="610" y="123"/>
                  </a:lnTo>
                  <a:lnTo>
                    <a:pt x="54" y="266"/>
                  </a:lnTo>
                  <a:lnTo>
                    <a:pt x="38" y="262"/>
                  </a:lnTo>
                  <a:lnTo>
                    <a:pt x="24" y="251"/>
                  </a:lnTo>
                  <a:lnTo>
                    <a:pt x="13" y="240"/>
                  </a:lnTo>
                  <a:lnTo>
                    <a:pt x="7" y="223"/>
                  </a:lnTo>
                  <a:lnTo>
                    <a:pt x="2" y="206"/>
                  </a:lnTo>
                  <a:lnTo>
                    <a:pt x="0" y="198"/>
                  </a:lnTo>
                  <a:lnTo>
                    <a:pt x="0" y="191"/>
                  </a:lnTo>
                  <a:lnTo>
                    <a:pt x="3" y="172"/>
                  </a:lnTo>
                  <a:lnTo>
                    <a:pt x="12" y="155"/>
                  </a:lnTo>
                  <a:lnTo>
                    <a:pt x="27" y="142"/>
                  </a:lnTo>
                  <a:lnTo>
                    <a:pt x="45" y="134"/>
                  </a:lnTo>
                  <a:lnTo>
                    <a:pt x="434" y="33"/>
                  </a:lnTo>
                  <a:lnTo>
                    <a:pt x="554" y="1"/>
                  </a:lnTo>
                  <a:lnTo>
                    <a:pt x="562" y="0"/>
                  </a:lnTo>
                  <a:lnTo>
                    <a:pt x="569" y="0"/>
                  </a:lnTo>
                  <a:close/>
                </a:path>
              </a:pathLst>
            </a:custGeom>
            <a:solidFill>
              <a:srgbClr val="EDC9AD"/>
            </a:solidFill>
            <a:ln w="0">
              <a:solidFill>
                <a:srgbClr val="EDC9AD"/>
              </a:solidFill>
              <a:round/>
              <a:headEnd/>
              <a:tailEnd/>
            </a:ln>
          </p:spPr>
          <p:txBody>
            <a:bodyPr/>
            <a:lstStyle/>
            <a:p>
              <a:endParaRPr lang="es-ES">
                <a:solidFill>
                  <a:prstClr val="black"/>
                </a:solidFill>
                <a:latin typeface="Calibri" panose="020F0502020204030204"/>
              </a:endParaRPr>
            </a:p>
          </p:txBody>
        </p:sp>
        <p:sp>
          <p:nvSpPr>
            <p:cNvPr id="24" name="Freeform 3145">
              <a:extLst>
                <a:ext uri="{FF2B5EF4-FFF2-40B4-BE49-F238E27FC236}">
                  <a16:creationId xmlns:a16="http://schemas.microsoft.com/office/drawing/2014/main" id="{8F684E45-98BF-2AA8-3A68-4484E5C70B7E}"/>
                </a:ext>
              </a:extLst>
            </p:cNvPr>
            <p:cNvSpPr>
              <a:spLocks/>
            </p:cNvSpPr>
            <p:nvPr/>
          </p:nvSpPr>
          <p:spPr bwMode="auto">
            <a:xfrm>
              <a:off x="10304456" y="2510031"/>
              <a:ext cx="98797" cy="122603"/>
            </a:xfrm>
            <a:custGeom>
              <a:avLst/>
              <a:gdLst>
                <a:gd name="T0" fmla="*/ 2147483646 w 83"/>
                <a:gd name="T1" fmla="*/ 0 h 103"/>
                <a:gd name="T2" fmla="*/ 2147483646 w 83"/>
                <a:gd name="T3" fmla="*/ 2147483646 h 103"/>
                <a:gd name="T4" fmla="*/ 2147483646 w 83"/>
                <a:gd name="T5" fmla="*/ 2147483646 h 103"/>
                <a:gd name="T6" fmla="*/ 2147483646 w 83"/>
                <a:gd name="T7" fmla="*/ 2147483646 h 103"/>
                <a:gd name="T8" fmla="*/ 2147483646 w 83"/>
                <a:gd name="T9" fmla="*/ 2147483646 h 103"/>
                <a:gd name="T10" fmla="*/ 2147483646 w 83"/>
                <a:gd name="T11" fmla="*/ 2147483646 h 103"/>
                <a:gd name="T12" fmla="*/ 2147483646 w 83"/>
                <a:gd name="T13" fmla="*/ 2147483646 h 103"/>
                <a:gd name="T14" fmla="*/ 2147483646 w 83"/>
                <a:gd name="T15" fmla="*/ 2147483646 h 103"/>
                <a:gd name="T16" fmla="*/ 2147483646 w 83"/>
                <a:gd name="T17" fmla="*/ 2147483646 h 103"/>
                <a:gd name="T18" fmla="*/ 2147483646 w 83"/>
                <a:gd name="T19" fmla="*/ 2147483646 h 103"/>
                <a:gd name="T20" fmla="*/ 2147483646 w 83"/>
                <a:gd name="T21" fmla="*/ 2147483646 h 103"/>
                <a:gd name="T22" fmla="*/ 2147483646 w 83"/>
                <a:gd name="T23" fmla="*/ 2147483646 h 103"/>
                <a:gd name="T24" fmla="*/ 2147483646 w 83"/>
                <a:gd name="T25" fmla="*/ 2147483646 h 103"/>
                <a:gd name="T26" fmla="*/ 2147483646 w 83"/>
                <a:gd name="T27" fmla="*/ 2147483646 h 103"/>
                <a:gd name="T28" fmla="*/ 2147483646 w 83"/>
                <a:gd name="T29" fmla="*/ 2147483646 h 103"/>
                <a:gd name="T30" fmla="*/ 2147483646 w 83"/>
                <a:gd name="T31" fmla="*/ 2147483646 h 103"/>
                <a:gd name="T32" fmla="*/ 2147483646 w 83"/>
                <a:gd name="T33" fmla="*/ 2147483646 h 103"/>
                <a:gd name="T34" fmla="*/ 2147483646 w 83"/>
                <a:gd name="T35" fmla="*/ 2147483646 h 103"/>
                <a:gd name="T36" fmla="*/ 0 w 83"/>
                <a:gd name="T37" fmla="*/ 2147483646 h 103"/>
                <a:gd name="T38" fmla="*/ 2147483646 w 83"/>
                <a:gd name="T39" fmla="*/ 2147483646 h 103"/>
                <a:gd name="T40" fmla="*/ 2147483646 w 83"/>
                <a:gd name="T41" fmla="*/ 2147483646 h 103"/>
                <a:gd name="T42" fmla="*/ 2147483646 w 83"/>
                <a:gd name="T43" fmla="*/ 2147483646 h 103"/>
                <a:gd name="T44" fmla="*/ 2147483646 w 83"/>
                <a:gd name="T45" fmla="*/ 2147483646 h 103"/>
                <a:gd name="T46" fmla="*/ 2147483646 w 83"/>
                <a:gd name="T47" fmla="*/ 2147483646 h 103"/>
                <a:gd name="T48" fmla="*/ 2147483646 w 83"/>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3"/>
                <a:gd name="T77" fmla="*/ 83 w 83"/>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3">
                  <a:moveTo>
                    <a:pt x="47" y="0"/>
                  </a:moveTo>
                  <a:lnTo>
                    <a:pt x="57" y="3"/>
                  </a:lnTo>
                  <a:lnTo>
                    <a:pt x="65" y="10"/>
                  </a:lnTo>
                  <a:lnTo>
                    <a:pt x="70" y="19"/>
                  </a:lnTo>
                  <a:lnTo>
                    <a:pt x="76" y="31"/>
                  </a:lnTo>
                  <a:lnTo>
                    <a:pt x="78" y="44"/>
                  </a:lnTo>
                  <a:lnTo>
                    <a:pt x="82" y="57"/>
                  </a:lnTo>
                  <a:lnTo>
                    <a:pt x="83" y="70"/>
                  </a:lnTo>
                  <a:lnTo>
                    <a:pt x="83" y="80"/>
                  </a:lnTo>
                  <a:lnTo>
                    <a:pt x="81" y="88"/>
                  </a:lnTo>
                  <a:lnTo>
                    <a:pt x="74" y="96"/>
                  </a:lnTo>
                  <a:lnTo>
                    <a:pt x="64" y="100"/>
                  </a:lnTo>
                  <a:lnTo>
                    <a:pt x="57" y="101"/>
                  </a:lnTo>
                  <a:lnTo>
                    <a:pt x="51" y="103"/>
                  </a:lnTo>
                  <a:lnTo>
                    <a:pt x="34" y="100"/>
                  </a:lnTo>
                  <a:lnTo>
                    <a:pt x="19" y="92"/>
                  </a:lnTo>
                  <a:lnTo>
                    <a:pt x="9" y="80"/>
                  </a:lnTo>
                  <a:lnTo>
                    <a:pt x="1" y="65"/>
                  </a:lnTo>
                  <a:lnTo>
                    <a:pt x="0" y="48"/>
                  </a:lnTo>
                  <a:lnTo>
                    <a:pt x="4" y="33"/>
                  </a:lnTo>
                  <a:lnTo>
                    <a:pt x="11" y="19"/>
                  </a:lnTo>
                  <a:lnTo>
                    <a:pt x="23" y="8"/>
                  </a:lnTo>
                  <a:lnTo>
                    <a:pt x="38" y="2"/>
                  </a:lnTo>
                  <a:lnTo>
                    <a:pt x="43" y="2"/>
                  </a:lnTo>
                  <a:lnTo>
                    <a:pt x="47" y="0"/>
                  </a:lnTo>
                  <a:close/>
                </a:path>
              </a:pathLst>
            </a:custGeom>
            <a:solidFill>
              <a:srgbClr val="F5E3D5"/>
            </a:solidFill>
            <a:ln w="0">
              <a:solidFill>
                <a:srgbClr val="F5E3D5"/>
              </a:solidFill>
              <a:round/>
              <a:headEnd/>
              <a:tailEnd/>
            </a:ln>
          </p:spPr>
          <p:txBody>
            <a:bodyPr/>
            <a:lstStyle/>
            <a:p>
              <a:endParaRPr lang="es-ES">
                <a:solidFill>
                  <a:prstClr val="black"/>
                </a:solidFill>
                <a:latin typeface="Calibri" panose="020F0502020204030204"/>
              </a:endParaRPr>
            </a:p>
          </p:txBody>
        </p:sp>
        <p:sp>
          <p:nvSpPr>
            <p:cNvPr id="25" name="Freeform 3146">
              <a:extLst>
                <a:ext uri="{FF2B5EF4-FFF2-40B4-BE49-F238E27FC236}">
                  <a16:creationId xmlns:a16="http://schemas.microsoft.com/office/drawing/2014/main" id="{1F833D08-E505-D71B-286B-49AA2D276503}"/>
                </a:ext>
              </a:extLst>
            </p:cNvPr>
            <p:cNvSpPr>
              <a:spLocks noEditPoints="1"/>
            </p:cNvSpPr>
            <p:nvPr/>
          </p:nvSpPr>
          <p:spPr bwMode="auto">
            <a:xfrm>
              <a:off x="10337785" y="2139842"/>
              <a:ext cx="753471" cy="317815"/>
            </a:xfrm>
            <a:custGeom>
              <a:avLst/>
              <a:gdLst>
                <a:gd name="T0" fmla="*/ 2147483646 w 633"/>
                <a:gd name="T1" fmla="*/ 2147483646 h 267"/>
                <a:gd name="T2" fmla="*/ 2147483646 w 633"/>
                <a:gd name="T3" fmla="*/ 2147483646 h 267"/>
                <a:gd name="T4" fmla="*/ 2147483646 w 633"/>
                <a:gd name="T5" fmla="*/ 2147483646 h 267"/>
                <a:gd name="T6" fmla="*/ 2147483646 w 633"/>
                <a:gd name="T7" fmla="*/ 2147483646 h 267"/>
                <a:gd name="T8" fmla="*/ 2147483646 w 633"/>
                <a:gd name="T9" fmla="*/ 2147483646 h 267"/>
                <a:gd name="T10" fmla="*/ 2147483646 w 633"/>
                <a:gd name="T11" fmla="*/ 2147483646 h 267"/>
                <a:gd name="T12" fmla="*/ 2147483646 w 633"/>
                <a:gd name="T13" fmla="*/ 2147483646 h 267"/>
                <a:gd name="T14" fmla="*/ 2147483646 w 633"/>
                <a:gd name="T15" fmla="*/ 2147483646 h 267"/>
                <a:gd name="T16" fmla="*/ 2147483646 w 633"/>
                <a:gd name="T17" fmla="*/ 2147483646 h 267"/>
                <a:gd name="T18" fmla="*/ 2147483646 w 633"/>
                <a:gd name="T19" fmla="*/ 2147483646 h 267"/>
                <a:gd name="T20" fmla="*/ 2147483646 w 633"/>
                <a:gd name="T21" fmla="*/ 2147483646 h 267"/>
                <a:gd name="T22" fmla="*/ 2147483646 w 633"/>
                <a:gd name="T23" fmla="*/ 2147483646 h 267"/>
                <a:gd name="T24" fmla="*/ 2147483646 w 633"/>
                <a:gd name="T25" fmla="*/ 2147483646 h 267"/>
                <a:gd name="T26" fmla="*/ 2147483646 w 633"/>
                <a:gd name="T27" fmla="*/ 2147483646 h 267"/>
                <a:gd name="T28" fmla="*/ 2147483646 w 633"/>
                <a:gd name="T29" fmla="*/ 2147483646 h 267"/>
                <a:gd name="T30" fmla="*/ 2147483646 w 633"/>
                <a:gd name="T31" fmla="*/ 2147483646 h 267"/>
                <a:gd name="T32" fmla="*/ 2147483646 w 633"/>
                <a:gd name="T33" fmla="*/ 2147483646 h 267"/>
                <a:gd name="T34" fmla="*/ 2147483646 w 633"/>
                <a:gd name="T35" fmla="*/ 2147483646 h 267"/>
                <a:gd name="T36" fmla="*/ 2147483646 w 633"/>
                <a:gd name="T37" fmla="*/ 2147483646 h 267"/>
                <a:gd name="T38" fmla="*/ 2147483646 w 633"/>
                <a:gd name="T39" fmla="*/ 2147483646 h 267"/>
                <a:gd name="T40" fmla="*/ 2147483646 w 633"/>
                <a:gd name="T41" fmla="*/ 2147483646 h 267"/>
                <a:gd name="T42" fmla="*/ 2147483646 w 633"/>
                <a:gd name="T43" fmla="*/ 2147483646 h 267"/>
                <a:gd name="T44" fmla="*/ 2147483646 w 633"/>
                <a:gd name="T45" fmla="*/ 2147483646 h 267"/>
                <a:gd name="T46" fmla="*/ 2147483646 w 633"/>
                <a:gd name="T47" fmla="*/ 2147483646 h 267"/>
                <a:gd name="T48" fmla="*/ 2147483646 w 633"/>
                <a:gd name="T49" fmla="*/ 2147483646 h 267"/>
                <a:gd name="T50" fmla="*/ 2147483646 w 633"/>
                <a:gd name="T51" fmla="*/ 0 h 267"/>
                <a:gd name="T52" fmla="*/ 2147483646 w 633"/>
                <a:gd name="T53" fmla="*/ 2147483646 h 267"/>
                <a:gd name="T54" fmla="*/ 2147483646 w 633"/>
                <a:gd name="T55" fmla="*/ 2147483646 h 267"/>
                <a:gd name="T56" fmla="*/ 2147483646 w 633"/>
                <a:gd name="T57" fmla="*/ 2147483646 h 267"/>
                <a:gd name="T58" fmla="*/ 2147483646 w 633"/>
                <a:gd name="T59" fmla="*/ 2147483646 h 267"/>
                <a:gd name="T60" fmla="*/ 2147483646 w 633"/>
                <a:gd name="T61" fmla="*/ 2147483646 h 267"/>
                <a:gd name="T62" fmla="*/ 2147483646 w 633"/>
                <a:gd name="T63" fmla="*/ 2147483646 h 267"/>
                <a:gd name="T64" fmla="*/ 2147483646 w 633"/>
                <a:gd name="T65" fmla="*/ 2147483646 h 267"/>
                <a:gd name="T66" fmla="*/ 2147483646 w 633"/>
                <a:gd name="T67" fmla="*/ 2147483646 h 267"/>
                <a:gd name="T68" fmla="*/ 2147483646 w 633"/>
                <a:gd name="T69" fmla="*/ 2147483646 h 267"/>
                <a:gd name="T70" fmla="*/ 2147483646 w 633"/>
                <a:gd name="T71" fmla="*/ 2147483646 h 267"/>
                <a:gd name="T72" fmla="*/ 2147483646 w 633"/>
                <a:gd name="T73" fmla="*/ 2147483646 h 267"/>
                <a:gd name="T74" fmla="*/ 2147483646 w 633"/>
                <a:gd name="T75" fmla="*/ 2147483646 h 267"/>
                <a:gd name="T76" fmla="*/ 2147483646 w 633"/>
                <a:gd name="T77" fmla="*/ 2147483646 h 267"/>
                <a:gd name="T78" fmla="*/ 2147483646 w 633"/>
                <a:gd name="T79" fmla="*/ 2147483646 h 267"/>
                <a:gd name="T80" fmla="*/ 2147483646 w 633"/>
                <a:gd name="T81" fmla="*/ 2147483646 h 267"/>
                <a:gd name="T82" fmla="*/ 2147483646 w 633"/>
                <a:gd name="T83" fmla="*/ 2147483646 h 267"/>
                <a:gd name="T84" fmla="*/ 2147483646 w 633"/>
                <a:gd name="T85" fmla="*/ 2147483646 h 267"/>
                <a:gd name="T86" fmla="*/ 2147483646 w 633"/>
                <a:gd name="T87" fmla="*/ 2147483646 h 267"/>
                <a:gd name="T88" fmla="*/ 2147483646 w 633"/>
                <a:gd name="T89" fmla="*/ 2147483646 h 267"/>
                <a:gd name="T90" fmla="*/ 2147483646 w 633"/>
                <a:gd name="T91" fmla="*/ 2147483646 h 267"/>
                <a:gd name="T92" fmla="*/ 2147483646 w 633"/>
                <a:gd name="T93" fmla="*/ 2147483646 h 267"/>
                <a:gd name="T94" fmla="*/ 2147483646 w 633"/>
                <a:gd name="T95" fmla="*/ 2147483646 h 267"/>
                <a:gd name="T96" fmla="*/ 2147483646 w 633"/>
                <a:gd name="T97" fmla="*/ 2147483646 h 267"/>
                <a:gd name="T98" fmla="*/ 2147483646 w 633"/>
                <a:gd name="T99" fmla="*/ 2147483646 h 267"/>
                <a:gd name="T100" fmla="*/ 0 w 633"/>
                <a:gd name="T101" fmla="*/ 2147483646 h 267"/>
                <a:gd name="T102" fmla="*/ 0 w 633"/>
                <a:gd name="T103" fmla="*/ 2147483646 h 267"/>
                <a:gd name="T104" fmla="*/ 2147483646 w 633"/>
                <a:gd name="T105" fmla="*/ 2147483646 h 267"/>
                <a:gd name="T106" fmla="*/ 2147483646 w 633"/>
                <a:gd name="T107" fmla="*/ 2147483646 h 267"/>
                <a:gd name="T108" fmla="*/ 2147483646 w 633"/>
                <a:gd name="T109" fmla="*/ 2147483646 h 267"/>
                <a:gd name="T110" fmla="*/ 2147483646 w 633"/>
                <a:gd name="T111" fmla="*/ 2147483646 h 267"/>
                <a:gd name="T112" fmla="*/ 2147483646 w 633"/>
                <a:gd name="T113" fmla="*/ 2147483646 h 267"/>
                <a:gd name="T114" fmla="*/ 2147483646 w 633"/>
                <a:gd name="T115" fmla="*/ 0 h 267"/>
                <a:gd name="T116" fmla="*/ 2147483646 w 633"/>
                <a:gd name="T117" fmla="*/ 0 h 267"/>
                <a:gd name="T118" fmla="*/ 2147483646 w 633"/>
                <a:gd name="T119" fmla="*/ 0 h 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
                <a:gd name="T181" fmla="*/ 0 h 267"/>
                <a:gd name="T182" fmla="*/ 633 w 633"/>
                <a:gd name="T183" fmla="*/ 267 h 2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 h="267">
                  <a:moveTo>
                    <a:pt x="71" y="145"/>
                  </a:moveTo>
                  <a:lnTo>
                    <a:pt x="66" y="145"/>
                  </a:lnTo>
                  <a:lnTo>
                    <a:pt x="61" y="146"/>
                  </a:lnTo>
                  <a:lnTo>
                    <a:pt x="46" y="153"/>
                  </a:lnTo>
                  <a:lnTo>
                    <a:pt x="34" y="164"/>
                  </a:lnTo>
                  <a:lnTo>
                    <a:pt x="27" y="177"/>
                  </a:lnTo>
                  <a:lnTo>
                    <a:pt x="23" y="192"/>
                  </a:lnTo>
                  <a:lnTo>
                    <a:pt x="24" y="208"/>
                  </a:lnTo>
                  <a:lnTo>
                    <a:pt x="32" y="224"/>
                  </a:lnTo>
                  <a:lnTo>
                    <a:pt x="42" y="236"/>
                  </a:lnTo>
                  <a:lnTo>
                    <a:pt x="57" y="243"/>
                  </a:lnTo>
                  <a:lnTo>
                    <a:pt x="74" y="246"/>
                  </a:lnTo>
                  <a:lnTo>
                    <a:pt x="80" y="246"/>
                  </a:lnTo>
                  <a:lnTo>
                    <a:pt x="87" y="245"/>
                  </a:lnTo>
                  <a:lnTo>
                    <a:pt x="97" y="241"/>
                  </a:lnTo>
                  <a:lnTo>
                    <a:pt x="104" y="233"/>
                  </a:lnTo>
                  <a:lnTo>
                    <a:pt x="106" y="224"/>
                  </a:lnTo>
                  <a:lnTo>
                    <a:pt x="106" y="213"/>
                  </a:lnTo>
                  <a:lnTo>
                    <a:pt x="105" y="201"/>
                  </a:lnTo>
                  <a:lnTo>
                    <a:pt x="101" y="188"/>
                  </a:lnTo>
                  <a:lnTo>
                    <a:pt x="99" y="175"/>
                  </a:lnTo>
                  <a:lnTo>
                    <a:pt x="93" y="164"/>
                  </a:lnTo>
                  <a:lnTo>
                    <a:pt x="88" y="153"/>
                  </a:lnTo>
                  <a:lnTo>
                    <a:pt x="80" y="148"/>
                  </a:lnTo>
                  <a:lnTo>
                    <a:pt x="71" y="145"/>
                  </a:lnTo>
                  <a:close/>
                  <a:moveTo>
                    <a:pt x="569" y="0"/>
                  </a:moveTo>
                  <a:lnTo>
                    <a:pt x="588" y="2"/>
                  </a:lnTo>
                  <a:lnTo>
                    <a:pt x="605" y="12"/>
                  </a:lnTo>
                  <a:lnTo>
                    <a:pt x="618" y="26"/>
                  </a:lnTo>
                  <a:lnTo>
                    <a:pt x="626" y="44"/>
                  </a:lnTo>
                  <a:lnTo>
                    <a:pt x="630" y="61"/>
                  </a:lnTo>
                  <a:lnTo>
                    <a:pt x="633" y="80"/>
                  </a:lnTo>
                  <a:lnTo>
                    <a:pt x="629" y="98"/>
                  </a:lnTo>
                  <a:lnTo>
                    <a:pt x="620" y="114"/>
                  </a:lnTo>
                  <a:lnTo>
                    <a:pt x="605" y="126"/>
                  </a:lnTo>
                  <a:lnTo>
                    <a:pt x="588" y="133"/>
                  </a:lnTo>
                  <a:lnTo>
                    <a:pt x="380" y="187"/>
                  </a:lnTo>
                  <a:lnTo>
                    <a:pt x="79" y="264"/>
                  </a:lnTo>
                  <a:lnTo>
                    <a:pt x="78" y="264"/>
                  </a:lnTo>
                  <a:lnTo>
                    <a:pt x="71" y="266"/>
                  </a:lnTo>
                  <a:lnTo>
                    <a:pt x="63" y="267"/>
                  </a:lnTo>
                  <a:lnTo>
                    <a:pt x="45" y="263"/>
                  </a:lnTo>
                  <a:lnTo>
                    <a:pt x="28" y="255"/>
                  </a:lnTo>
                  <a:lnTo>
                    <a:pt x="15" y="241"/>
                  </a:lnTo>
                  <a:lnTo>
                    <a:pt x="7" y="222"/>
                  </a:lnTo>
                  <a:lnTo>
                    <a:pt x="4" y="216"/>
                  </a:lnTo>
                  <a:lnTo>
                    <a:pt x="2" y="205"/>
                  </a:lnTo>
                  <a:lnTo>
                    <a:pt x="0" y="198"/>
                  </a:lnTo>
                  <a:lnTo>
                    <a:pt x="0" y="190"/>
                  </a:lnTo>
                  <a:lnTo>
                    <a:pt x="3" y="171"/>
                  </a:lnTo>
                  <a:lnTo>
                    <a:pt x="12" y="154"/>
                  </a:lnTo>
                  <a:lnTo>
                    <a:pt x="27" y="141"/>
                  </a:lnTo>
                  <a:lnTo>
                    <a:pt x="45" y="133"/>
                  </a:lnTo>
                  <a:lnTo>
                    <a:pt x="554" y="1"/>
                  </a:lnTo>
                  <a:lnTo>
                    <a:pt x="563" y="0"/>
                  </a:lnTo>
                  <a:lnTo>
                    <a:pt x="569" y="0"/>
                  </a:lnTo>
                  <a:close/>
                </a:path>
              </a:pathLst>
            </a:custGeom>
            <a:solidFill>
              <a:srgbClr val="EDC9AD"/>
            </a:solidFill>
            <a:ln w="0">
              <a:solidFill>
                <a:srgbClr val="EDC9AD"/>
              </a:solidFill>
              <a:round/>
              <a:headEnd/>
              <a:tailEnd/>
            </a:ln>
          </p:spPr>
          <p:txBody>
            <a:bodyPr/>
            <a:lstStyle/>
            <a:p>
              <a:endParaRPr lang="es-ES">
                <a:solidFill>
                  <a:prstClr val="black"/>
                </a:solidFill>
                <a:latin typeface="Calibri" panose="020F0502020204030204"/>
              </a:endParaRPr>
            </a:p>
          </p:txBody>
        </p:sp>
        <p:sp>
          <p:nvSpPr>
            <p:cNvPr id="26" name="Freeform 3147">
              <a:extLst>
                <a:ext uri="{FF2B5EF4-FFF2-40B4-BE49-F238E27FC236}">
                  <a16:creationId xmlns:a16="http://schemas.microsoft.com/office/drawing/2014/main" id="{04313B81-57BC-EDC6-01B6-35ABE92C66CC}"/>
                </a:ext>
              </a:extLst>
            </p:cNvPr>
            <p:cNvSpPr>
              <a:spLocks/>
            </p:cNvSpPr>
            <p:nvPr/>
          </p:nvSpPr>
          <p:spPr bwMode="auto">
            <a:xfrm>
              <a:off x="10365162" y="2312438"/>
              <a:ext cx="98797" cy="120222"/>
            </a:xfrm>
            <a:custGeom>
              <a:avLst/>
              <a:gdLst>
                <a:gd name="T0" fmla="*/ 2147483646 w 83"/>
                <a:gd name="T1" fmla="*/ 0 h 101"/>
                <a:gd name="T2" fmla="*/ 2147483646 w 83"/>
                <a:gd name="T3" fmla="*/ 2147483646 h 101"/>
                <a:gd name="T4" fmla="*/ 2147483646 w 83"/>
                <a:gd name="T5" fmla="*/ 2147483646 h 101"/>
                <a:gd name="T6" fmla="*/ 2147483646 w 83"/>
                <a:gd name="T7" fmla="*/ 2147483646 h 101"/>
                <a:gd name="T8" fmla="*/ 2147483646 w 83"/>
                <a:gd name="T9" fmla="*/ 2147483646 h 101"/>
                <a:gd name="T10" fmla="*/ 2147483646 w 83"/>
                <a:gd name="T11" fmla="*/ 2147483646 h 101"/>
                <a:gd name="T12" fmla="*/ 2147483646 w 83"/>
                <a:gd name="T13" fmla="*/ 2147483646 h 101"/>
                <a:gd name="T14" fmla="*/ 2147483646 w 83"/>
                <a:gd name="T15" fmla="*/ 2147483646 h 101"/>
                <a:gd name="T16" fmla="*/ 2147483646 w 83"/>
                <a:gd name="T17" fmla="*/ 2147483646 h 101"/>
                <a:gd name="T18" fmla="*/ 2147483646 w 83"/>
                <a:gd name="T19" fmla="*/ 2147483646 h 101"/>
                <a:gd name="T20" fmla="*/ 2147483646 w 83"/>
                <a:gd name="T21" fmla="*/ 2147483646 h 101"/>
                <a:gd name="T22" fmla="*/ 2147483646 w 83"/>
                <a:gd name="T23" fmla="*/ 2147483646 h 101"/>
                <a:gd name="T24" fmla="*/ 2147483646 w 83"/>
                <a:gd name="T25" fmla="*/ 2147483646 h 101"/>
                <a:gd name="T26" fmla="*/ 2147483646 w 83"/>
                <a:gd name="T27" fmla="*/ 2147483646 h 101"/>
                <a:gd name="T28" fmla="*/ 2147483646 w 83"/>
                <a:gd name="T29" fmla="*/ 2147483646 h 101"/>
                <a:gd name="T30" fmla="*/ 2147483646 w 83"/>
                <a:gd name="T31" fmla="*/ 2147483646 h 101"/>
                <a:gd name="T32" fmla="*/ 2147483646 w 83"/>
                <a:gd name="T33" fmla="*/ 2147483646 h 101"/>
                <a:gd name="T34" fmla="*/ 2147483646 w 83"/>
                <a:gd name="T35" fmla="*/ 2147483646 h 101"/>
                <a:gd name="T36" fmla="*/ 0 w 83"/>
                <a:gd name="T37" fmla="*/ 2147483646 h 101"/>
                <a:gd name="T38" fmla="*/ 2147483646 w 83"/>
                <a:gd name="T39" fmla="*/ 2147483646 h 101"/>
                <a:gd name="T40" fmla="*/ 2147483646 w 83"/>
                <a:gd name="T41" fmla="*/ 2147483646 h 101"/>
                <a:gd name="T42" fmla="*/ 2147483646 w 83"/>
                <a:gd name="T43" fmla="*/ 2147483646 h 101"/>
                <a:gd name="T44" fmla="*/ 2147483646 w 83"/>
                <a:gd name="T45" fmla="*/ 2147483646 h 101"/>
                <a:gd name="T46" fmla="*/ 2147483646 w 83"/>
                <a:gd name="T47" fmla="*/ 0 h 101"/>
                <a:gd name="T48" fmla="*/ 2147483646 w 83"/>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1"/>
                <a:gd name="T77" fmla="*/ 83 w 83"/>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1">
                  <a:moveTo>
                    <a:pt x="48" y="0"/>
                  </a:moveTo>
                  <a:lnTo>
                    <a:pt x="57" y="3"/>
                  </a:lnTo>
                  <a:lnTo>
                    <a:pt x="65" y="8"/>
                  </a:lnTo>
                  <a:lnTo>
                    <a:pt x="70" y="19"/>
                  </a:lnTo>
                  <a:lnTo>
                    <a:pt x="76" y="30"/>
                  </a:lnTo>
                  <a:lnTo>
                    <a:pt x="78" y="43"/>
                  </a:lnTo>
                  <a:lnTo>
                    <a:pt x="82" y="56"/>
                  </a:lnTo>
                  <a:lnTo>
                    <a:pt x="83" y="68"/>
                  </a:lnTo>
                  <a:lnTo>
                    <a:pt x="83" y="79"/>
                  </a:lnTo>
                  <a:lnTo>
                    <a:pt x="81" y="88"/>
                  </a:lnTo>
                  <a:lnTo>
                    <a:pt x="74" y="96"/>
                  </a:lnTo>
                  <a:lnTo>
                    <a:pt x="64" y="100"/>
                  </a:lnTo>
                  <a:lnTo>
                    <a:pt x="57" y="101"/>
                  </a:lnTo>
                  <a:lnTo>
                    <a:pt x="51" y="101"/>
                  </a:lnTo>
                  <a:lnTo>
                    <a:pt x="34" y="98"/>
                  </a:lnTo>
                  <a:lnTo>
                    <a:pt x="19" y="91"/>
                  </a:lnTo>
                  <a:lnTo>
                    <a:pt x="9" y="79"/>
                  </a:lnTo>
                  <a:lnTo>
                    <a:pt x="1" y="63"/>
                  </a:lnTo>
                  <a:lnTo>
                    <a:pt x="0" y="47"/>
                  </a:lnTo>
                  <a:lnTo>
                    <a:pt x="4" y="32"/>
                  </a:lnTo>
                  <a:lnTo>
                    <a:pt x="11" y="19"/>
                  </a:lnTo>
                  <a:lnTo>
                    <a:pt x="23" y="8"/>
                  </a:lnTo>
                  <a:lnTo>
                    <a:pt x="38" y="1"/>
                  </a:lnTo>
                  <a:lnTo>
                    <a:pt x="43" y="0"/>
                  </a:lnTo>
                  <a:lnTo>
                    <a:pt x="48" y="0"/>
                  </a:lnTo>
                  <a:close/>
                </a:path>
              </a:pathLst>
            </a:custGeom>
            <a:solidFill>
              <a:srgbClr val="F5E3D5"/>
            </a:solidFill>
            <a:ln w="0">
              <a:solidFill>
                <a:srgbClr val="F5E3D5"/>
              </a:solidFill>
              <a:round/>
              <a:headEnd/>
              <a:tailEnd/>
            </a:ln>
          </p:spPr>
          <p:txBody>
            <a:bodyPr/>
            <a:lstStyle/>
            <a:p>
              <a:endParaRPr lang="es-ES">
                <a:solidFill>
                  <a:prstClr val="black"/>
                </a:solidFill>
                <a:latin typeface="Calibri" panose="020F0502020204030204"/>
              </a:endParaRPr>
            </a:p>
          </p:txBody>
        </p:sp>
        <p:sp>
          <p:nvSpPr>
            <p:cNvPr id="27" name="Freeform 3148">
              <a:extLst>
                <a:ext uri="{FF2B5EF4-FFF2-40B4-BE49-F238E27FC236}">
                  <a16:creationId xmlns:a16="http://schemas.microsoft.com/office/drawing/2014/main" id="{D8894F62-080E-8FD9-9C6A-2CF6C5957CB5}"/>
                </a:ext>
              </a:extLst>
            </p:cNvPr>
            <p:cNvSpPr>
              <a:spLocks noEditPoints="1"/>
            </p:cNvSpPr>
            <p:nvPr/>
          </p:nvSpPr>
          <p:spPr bwMode="auto">
            <a:xfrm>
              <a:off x="11390025" y="1881543"/>
              <a:ext cx="796323" cy="484460"/>
            </a:xfrm>
            <a:custGeom>
              <a:avLst/>
              <a:gdLst>
                <a:gd name="T0" fmla="*/ 2147483646 w 669"/>
                <a:gd name="T1" fmla="*/ 2147483646 h 407"/>
                <a:gd name="T2" fmla="*/ 2147483646 w 669"/>
                <a:gd name="T3" fmla="*/ 2147483646 h 407"/>
                <a:gd name="T4" fmla="*/ 2147483646 w 669"/>
                <a:gd name="T5" fmla="*/ 2147483646 h 407"/>
                <a:gd name="T6" fmla="*/ 2147483646 w 669"/>
                <a:gd name="T7" fmla="*/ 2147483646 h 407"/>
                <a:gd name="T8" fmla="*/ 2147483646 w 669"/>
                <a:gd name="T9" fmla="*/ 2147483646 h 407"/>
                <a:gd name="T10" fmla="*/ 2147483646 w 669"/>
                <a:gd name="T11" fmla="*/ 2147483646 h 407"/>
                <a:gd name="T12" fmla="*/ 2147483646 w 669"/>
                <a:gd name="T13" fmla="*/ 2147483646 h 407"/>
                <a:gd name="T14" fmla="*/ 2147483646 w 669"/>
                <a:gd name="T15" fmla="*/ 2147483646 h 407"/>
                <a:gd name="T16" fmla="*/ 2147483646 w 669"/>
                <a:gd name="T17" fmla="*/ 2147483646 h 407"/>
                <a:gd name="T18" fmla="*/ 2147483646 w 669"/>
                <a:gd name="T19" fmla="*/ 2147483646 h 407"/>
                <a:gd name="T20" fmla="*/ 2147483646 w 669"/>
                <a:gd name="T21" fmla="*/ 2147483646 h 407"/>
                <a:gd name="T22" fmla="*/ 2147483646 w 669"/>
                <a:gd name="T23" fmla="*/ 2147483646 h 407"/>
                <a:gd name="T24" fmla="*/ 2147483646 w 669"/>
                <a:gd name="T25" fmla="*/ 2147483646 h 407"/>
                <a:gd name="T26" fmla="*/ 2147483646 w 669"/>
                <a:gd name="T27" fmla="*/ 2147483646 h 407"/>
                <a:gd name="T28" fmla="*/ 2147483646 w 669"/>
                <a:gd name="T29" fmla="*/ 2147483646 h 407"/>
                <a:gd name="T30" fmla="*/ 2147483646 w 669"/>
                <a:gd name="T31" fmla="*/ 2147483646 h 407"/>
                <a:gd name="T32" fmla="*/ 2147483646 w 669"/>
                <a:gd name="T33" fmla="*/ 2147483646 h 407"/>
                <a:gd name="T34" fmla="*/ 2147483646 w 669"/>
                <a:gd name="T35" fmla="*/ 0 h 407"/>
                <a:gd name="T36" fmla="*/ 2147483646 w 669"/>
                <a:gd name="T37" fmla="*/ 2147483646 h 407"/>
                <a:gd name="T38" fmla="*/ 2147483646 w 669"/>
                <a:gd name="T39" fmla="*/ 2147483646 h 407"/>
                <a:gd name="T40" fmla="*/ 2147483646 w 669"/>
                <a:gd name="T41" fmla="*/ 2147483646 h 407"/>
                <a:gd name="T42" fmla="*/ 2147483646 w 669"/>
                <a:gd name="T43" fmla="*/ 2147483646 h 407"/>
                <a:gd name="T44" fmla="*/ 2147483646 w 669"/>
                <a:gd name="T45" fmla="*/ 2147483646 h 407"/>
                <a:gd name="T46" fmla="*/ 2147483646 w 669"/>
                <a:gd name="T47" fmla="*/ 2147483646 h 407"/>
                <a:gd name="T48" fmla="*/ 2147483646 w 669"/>
                <a:gd name="T49" fmla="*/ 2147483646 h 407"/>
                <a:gd name="T50" fmla="*/ 2147483646 w 669"/>
                <a:gd name="T51" fmla="*/ 2147483646 h 407"/>
                <a:gd name="T52" fmla="*/ 0 w 669"/>
                <a:gd name="T53" fmla="*/ 2147483646 h 407"/>
                <a:gd name="T54" fmla="*/ 2147483646 w 669"/>
                <a:gd name="T55" fmla="*/ 0 h 4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9"/>
                <a:gd name="T85" fmla="*/ 0 h 407"/>
                <a:gd name="T86" fmla="*/ 669 w 669"/>
                <a:gd name="T87" fmla="*/ 407 h 4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9" h="407">
                  <a:moveTo>
                    <a:pt x="93" y="180"/>
                  </a:moveTo>
                  <a:lnTo>
                    <a:pt x="84" y="180"/>
                  </a:lnTo>
                  <a:lnTo>
                    <a:pt x="72" y="187"/>
                  </a:lnTo>
                  <a:lnTo>
                    <a:pt x="63" y="197"/>
                  </a:lnTo>
                  <a:lnTo>
                    <a:pt x="59" y="209"/>
                  </a:lnTo>
                  <a:lnTo>
                    <a:pt x="59" y="223"/>
                  </a:lnTo>
                  <a:lnTo>
                    <a:pt x="66" y="237"/>
                  </a:lnTo>
                  <a:lnTo>
                    <a:pt x="77" y="246"/>
                  </a:lnTo>
                  <a:lnTo>
                    <a:pt x="93" y="248"/>
                  </a:lnTo>
                  <a:lnTo>
                    <a:pt x="101" y="247"/>
                  </a:lnTo>
                  <a:lnTo>
                    <a:pt x="114" y="242"/>
                  </a:lnTo>
                  <a:lnTo>
                    <a:pt x="122" y="231"/>
                  </a:lnTo>
                  <a:lnTo>
                    <a:pt x="127" y="219"/>
                  </a:lnTo>
                  <a:lnTo>
                    <a:pt x="126" y="205"/>
                  </a:lnTo>
                  <a:lnTo>
                    <a:pt x="119" y="192"/>
                  </a:lnTo>
                  <a:lnTo>
                    <a:pt x="107" y="183"/>
                  </a:lnTo>
                  <a:lnTo>
                    <a:pt x="93" y="180"/>
                  </a:lnTo>
                  <a:close/>
                  <a:moveTo>
                    <a:pt x="669" y="0"/>
                  </a:moveTo>
                  <a:lnTo>
                    <a:pt x="669" y="250"/>
                  </a:lnTo>
                  <a:lnTo>
                    <a:pt x="60" y="407"/>
                  </a:lnTo>
                  <a:lnTo>
                    <a:pt x="41" y="328"/>
                  </a:lnTo>
                  <a:lnTo>
                    <a:pt x="162" y="274"/>
                  </a:lnTo>
                  <a:lnTo>
                    <a:pt x="28" y="280"/>
                  </a:lnTo>
                  <a:lnTo>
                    <a:pt x="12" y="216"/>
                  </a:lnTo>
                  <a:lnTo>
                    <a:pt x="0" y="172"/>
                  </a:lnTo>
                  <a:lnTo>
                    <a:pt x="669" y="0"/>
                  </a:lnTo>
                  <a:close/>
                </a:path>
              </a:pathLst>
            </a:custGeom>
            <a:solidFill>
              <a:srgbClr val="BD996F"/>
            </a:solidFill>
            <a:ln w="0">
              <a:solidFill>
                <a:srgbClr val="BD996F"/>
              </a:solidFill>
              <a:round/>
              <a:headEnd/>
              <a:tailEnd/>
            </a:ln>
          </p:spPr>
          <p:txBody>
            <a:bodyPr/>
            <a:lstStyle/>
            <a:p>
              <a:endParaRPr lang="es-ES">
                <a:solidFill>
                  <a:prstClr val="black"/>
                </a:solidFill>
                <a:latin typeface="Calibri" panose="020F0502020204030204"/>
              </a:endParaRPr>
            </a:p>
          </p:txBody>
        </p:sp>
        <p:sp>
          <p:nvSpPr>
            <p:cNvPr id="28" name="Freeform 3149">
              <a:extLst>
                <a:ext uri="{FF2B5EF4-FFF2-40B4-BE49-F238E27FC236}">
                  <a16:creationId xmlns:a16="http://schemas.microsoft.com/office/drawing/2014/main" id="{0903AE6D-7CF0-106B-D084-CCE298A8DEEE}"/>
                </a:ext>
              </a:extLst>
            </p:cNvPr>
            <p:cNvSpPr>
              <a:spLocks noEditPoints="1"/>
            </p:cNvSpPr>
            <p:nvPr/>
          </p:nvSpPr>
          <p:spPr bwMode="auto">
            <a:xfrm>
              <a:off x="11460254" y="2095800"/>
              <a:ext cx="80942" cy="80942"/>
            </a:xfrm>
            <a:custGeom>
              <a:avLst/>
              <a:gdLst>
                <a:gd name="T0" fmla="*/ 2147483646 w 68"/>
                <a:gd name="T1" fmla="*/ 2147483646 h 68"/>
                <a:gd name="T2" fmla="*/ 2147483646 w 68"/>
                <a:gd name="T3" fmla="*/ 2147483646 h 68"/>
                <a:gd name="T4" fmla="*/ 2147483646 w 68"/>
                <a:gd name="T5" fmla="*/ 2147483646 h 68"/>
                <a:gd name="T6" fmla="*/ 2147483646 w 68"/>
                <a:gd name="T7" fmla="*/ 2147483646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2147483646 w 68"/>
                <a:gd name="T23" fmla="*/ 2147483646 h 68"/>
                <a:gd name="T24" fmla="*/ 2147483646 w 68"/>
                <a:gd name="T25" fmla="*/ 2147483646 h 68"/>
                <a:gd name="T26" fmla="*/ 2147483646 w 68"/>
                <a:gd name="T27" fmla="*/ 2147483646 h 68"/>
                <a:gd name="T28" fmla="*/ 2147483646 w 68"/>
                <a:gd name="T29" fmla="*/ 2147483646 h 68"/>
                <a:gd name="T30" fmla="*/ 2147483646 w 68"/>
                <a:gd name="T31" fmla="*/ 0 h 68"/>
                <a:gd name="T32" fmla="*/ 2147483646 w 68"/>
                <a:gd name="T33" fmla="*/ 2147483646 h 68"/>
                <a:gd name="T34" fmla="*/ 2147483646 w 68"/>
                <a:gd name="T35" fmla="*/ 2147483646 h 68"/>
                <a:gd name="T36" fmla="*/ 2147483646 w 68"/>
                <a:gd name="T37" fmla="*/ 2147483646 h 68"/>
                <a:gd name="T38" fmla="*/ 2147483646 w 68"/>
                <a:gd name="T39" fmla="*/ 2147483646 h 68"/>
                <a:gd name="T40" fmla="*/ 2147483646 w 68"/>
                <a:gd name="T41" fmla="*/ 2147483646 h 68"/>
                <a:gd name="T42" fmla="*/ 2147483646 w 68"/>
                <a:gd name="T43" fmla="*/ 2147483646 h 68"/>
                <a:gd name="T44" fmla="*/ 2147483646 w 68"/>
                <a:gd name="T45" fmla="*/ 2147483646 h 68"/>
                <a:gd name="T46" fmla="*/ 2147483646 w 68"/>
                <a:gd name="T47" fmla="*/ 2147483646 h 68"/>
                <a:gd name="T48" fmla="*/ 2147483646 w 68"/>
                <a:gd name="T49" fmla="*/ 2147483646 h 68"/>
                <a:gd name="T50" fmla="*/ 2147483646 w 68"/>
                <a:gd name="T51" fmla="*/ 2147483646 h 68"/>
                <a:gd name="T52" fmla="*/ 0 w 68"/>
                <a:gd name="T53" fmla="*/ 2147483646 h 68"/>
                <a:gd name="T54" fmla="*/ 0 w 68"/>
                <a:gd name="T55" fmla="*/ 2147483646 h 68"/>
                <a:gd name="T56" fmla="*/ 2147483646 w 68"/>
                <a:gd name="T57" fmla="*/ 2147483646 h 68"/>
                <a:gd name="T58" fmla="*/ 2147483646 w 68"/>
                <a:gd name="T59" fmla="*/ 2147483646 h 68"/>
                <a:gd name="T60" fmla="*/ 2147483646 w 68"/>
                <a:gd name="T61" fmla="*/ 0 h 68"/>
                <a:gd name="T62" fmla="*/ 2147483646 w 68"/>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8"/>
                <a:gd name="T98" fmla="*/ 68 w 68"/>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8">
                  <a:moveTo>
                    <a:pt x="34" y="12"/>
                  </a:moveTo>
                  <a:lnTo>
                    <a:pt x="27" y="12"/>
                  </a:lnTo>
                  <a:lnTo>
                    <a:pt x="18" y="19"/>
                  </a:lnTo>
                  <a:lnTo>
                    <a:pt x="12" y="28"/>
                  </a:lnTo>
                  <a:lnTo>
                    <a:pt x="12" y="39"/>
                  </a:lnTo>
                  <a:lnTo>
                    <a:pt x="17" y="49"/>
                  </a:lnTo>
                  <a:lnTo>
                    <a:pt x="24" y="54"/>
                  </a:lnTo>
                  <a:lnTo>
                    <a:pt x="34" y="57"/>
                  </a:lnTo>
                  <a:lnTo>
                    <a:pt x="39" y="57"/>
                  </a:lnTo>
                  <a:lnTo>
                    <a:pt x="50" y="50"/>
                  </a:lnTo>
                  <a:lnTo>
                    <a:pt x="55" y="41"/>
                  </a:lnTo>
                  <a:lnTo>
                    <a:pt x="55" y="29"/>
                  </a:lnTo>
                  <a:lnTo>
                    <a:pt x="51" y="20"/>
                  </a:lnTo>
                  <a:lnTo>
                    <a:pt x="43" y="13"/>
                  </a:lnTo>
                  <a:lnTo>
                    <a:pt x="34" y="12"/>
                  </a:lnTo>
                  <a:close/>
                  <a:moveTo>
                    <a:pt x="34" y="0"/>
                  </a:moveTo>
                  <a:lnTo>
                    <a:pt x="48" y="3"/>
                  </a:lnTo>
                  <a:lnTo>
                    <a:pt x="60" y="12"/>
                  </a:lnTo>
                  <a:lnTo>
                    <a:pt x="67" y="25"/>
                  </a:lnTo>
                  <a:lnTo>
                    <a:pt x="68" y="39"/>
                  </a:lnTo>
                  <a:lnTo>
                    <a:pt x="63" y="51"/>
                  </a:lnTo>
                  <a:lnTo>
                    <a:pt x="55" y="62"/>
                  </a:lnTo>
                  <a:lnTo>
                    <a:pt x="42" y="67"/>
                  </a:lnTo>
                  <a:lnTo>
                    <a:pt x="34" y="68"/>
                  </a:lnTo>
                  <a:lnTo>
                    <a:pt x="18" y="66"/>
                  </a:lnTo>
                  <a:lnTo>
                    <a:pt x="7" y="57"/>
                  </a:lnTo>
                  <a:lnTo>
                    <a:pt x="0" y="43"/>
                  </a:lnTo>
                  <a:lnTo>
                    <a:pt x="0" y="29"/>
                  </a:lnTo>
                  <a:lnTo>
                    <a:pt x="4" y="17"/>
                  </a:lnTo>
                  <a:lnTo>
                    <a:pt x="13" y="7"/>
                  </a:lnTo>
                  <a:lnTo>
                    <a:pt x="25" y="0"/>
                  </a:lnTo>
                  <a:lnTo>
                    <a:pt x="34" y="0"/>
                  </a:lnTo>
                  <a:close/>
                </a:path>
              </a:pathLst>
            </a:custGeom>
            <a:solidFill>
              <a:srgbClr val="4C4C4C"/>
            </a:solidFill>
            <a:ln w="0">
              <a:solidFill>
                <a:srgbClr val="4C4C4C"/>
              </a:solidFill>
              <a:round/>
              <a:headEnd/>
              <a:tailEnd/>
            </a:ln>
          </p:spPr>
          <p:txBody>
            <a:bodyPr/>
            <a:lstStyle/>
            <a:p>
              <a:endParaRPr lang="es-ES">
                <a:solidFill>
                  <a:prstClr val="black"/>
                </a:solidFill>
                <a:latin typeface="Calibri" panose="020F0502020204030204"/>
              </a:endParaRPr>
            </a:p>
          </p:txBody>
        </p:sp>
        <p:sp>
          <p:nvSpPr>
            <p:cNvPr id="29" name="Freeform 3150">
              <a:extLst>
                <a:ext uri="{FF2B5EF4-FFF2-40B4-BE49-F238E27FC236}">
                  <a16:creationId xmlns:a16="http://schemas.microsoft.com/office/drawing/2014/main" id="{2E449427-8BAC-AB85-6791-A67A1559046A}"/>
                </a:ext>
              </a:extLst>
            </p:cNvPr>
            <p:cNvSpPr>
              <a:spLocks/>
            </p:cNvSpPr>
            <p:nvPr/>
          </p:nvSpPr>
          <p:spPr bwMode="auto">
            <a:xfrm>
              <a:off x="11474538" y="2110084"/>
              <a:ext cx="51184" cy="53565"/>
            </a:xfrm>
            <a:custGeom>
              <a:avLst/>
              <a:gdLst>
                <a:gd name="T0" fmla="*/ 2147483646 w 43"/>
                <a:gd name="T1" fmla="*/ 0 h 45"/>
                <a:gd name="T2" fmla="*/ 2147483646 w 43"/>
                <a:gd name="T3" fmla="*/ 2147483646 h 45"/>
                <a:gd name="T4" fmla="*/ 2147483646 w 43"/>
                <a:gd name="T5" fmla="*/ 2147483646 h 45"/>
                <a:gd name="T6" fmla="*/ 2147483646 w 43"/>
                <a:gd name="T7" fmla="*/ 2147483646 h 45"/>
                <a:gd name="T8" fmla="*/ 2147483646 w 43"/>
                <a:gd name="T9" fmla="*/ 2147483646 h 45"/>
                <a:gd name="T10" fmla="*/ 2147483646 w 43"/>
                <a:gd name="T11" fmla="*/ 2147483646 h 45"/>
                <a:gd name="T12" fmla="*/ 2147483646 w 43"/>
                <a:gd name="T13" fmla="*/ 2147483646 h 45"/>
                <a:gd name="T14" fmla="*/ 2147483646 w 43"/>
                <a:gd name="T15" fmla="*/ 2147483646 h 45"/>
                <a:gd name="T16" fmla="*/ 2147483646 w 43"/>
                <a:gd name="T17" fmla="*/ 2147483646 h 45"/>
                <a:gd name="T18" fmla="*/ 2147483646 w 43"/>
                <a:gd name="T19" fmla="*/ 2147483646 h 45"/>
                <a:gd name="T20" fmla="*/ 0 w 43"/>
                <a:gd name="T21" fmla="*/ 2147483646 h 45"/>
                <a:gd name="T22" fmla="*/ 0 w 43"/>
                <a:gd name="T23" fmla="*/ 2147483646 h 45"/>
                <a:gd name="T24" fmla="*/ 2147483646 w 43"/>
                <a:gd name="T25" fmla="*/ 2147483646 h 45"/>
                <a:gd name="T26" fmla="*/ 2147483646 w 43"/>
                <a:gd name="T27" fmla="*/ 0 h 45"/>
                <a:gd name="T28" fmla="*/ 2147483646 w 43"/>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45"/>
                <a:gd name="T47" fmla="*/ 43 w 43"/>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45">
                  <a:moveTo>
                    <a:pt x="22" y="0"/>
                  </a:moveTo>
                  <a:lnTo>
                    <a:pt x="31" y="1"/>
                  </a:lnTo>
                  <a:lnTo>
                    <a:pt x="39" y="8"/>
                  </a:lnTo>
                  <a:lnTo>
                    <a:pt x="43" y="17"/>
                  </a:lnTo>
                  <a:lnTo>
                    <a:pt x="43" y="29"/>
                  </a:lnTo>
                  <a:lnTo>
                    <a:pt x="38" y="38"/>
                  </a:lnTo>
                  <a:lnTo>
                    <a:pt x="27" y="45"/>
                  </a:lnTo>
                  <a:lnTo>
                    <a:pt x="22" y="45"/>
                  </a:lnTo>
                  <a:lnTo>
                    <a:pt x="12" y="42"/>
                  </a:lnTo>
                  <a:lnTo>
                    <a:pt x="5" y="37"/>
                  </a:lnTo>
                  <a:lnTo>
                    <a:pt x="0" y="27"/>
                  </a:lnTo>
                  <a:lnTo>
                    <a:pt x="0" y="16"/>
                  </a:lnTo>
                  <a:lnTo>
                    <a:pt x="6" y="7"/>
                  </a:lnTo>
                  <a:lnTo>
                    <a:pt x="15" y="0"/>
                  </a:lnTo>
                  <a:lnTo>
                    <a:pt x="22" y="0"/>
                  </a:lnTo>
                  <a:close/>
                </a:path>
              </a:pathLst>
            </a:custGeom>
            <a:solidFill>
              <a:srgbClr val="333333"/>
            </a:solidFill>
            <a:ln w="0">
              <a:solidFill>
                <a:srgbClr val="333333"/>
              </a:solidFill>
              <a:round/>
              <a:headEnd/>
              <a:tailEnd/>
            </a:ln>
          </p:spPr>
          <p:txBody>
            <a:bodyPr/>
            <a:lstStyle/>
            <a:p>
              <a:endParaRPr lang="es-ES">
                <a:solidFill>
                  <a:prstClr val="black"/>
                </a:solidFill>
                <a:latin typeface="Calibri" panose="020F0502020204030204"/>
              </a:endParaRPr>
            </a:p>
          </p:txBody>
        </p:sp>
      </p:grpSp>
      <p:sp>
        <p:nvSpPr>
          <p:cNvPr id="30" name="CuadroTexto 29">
            <a:extLst>
              <a:ext uri="{FF2B5EF4-FFF2-40B4-BE49-F238E27FC236}">
                <a16:creationId xmlns:a16="http://schemas.microsoft.com/office/drawing/2014/main" id="{D486F5C6-404B-E9D2-F58D-5112BB2B25BB}"/>
              </a:ext>
            </a:extLst>
          </p:cNvPr>
          <p:cNvSpPr txBox="1"/>
          <p:nvPr/>
        </p:nvSpPr>
        <p:spPr>
          <a:xfrm>
            <a:off x="8722243" y="2689253"/>
            <a:ext cx="3217966" cy="3970318"/>
          </a:xfrm>
          <a:prstGeom prst="rect">
            <a:avLst/>
          </a:prstGeom>
          <a:noFill/>
        </p:spPr>
        <p:txBody>
          <a:bodyPr wrap="square">
            <a:spAutoFit/>
          </a:bodyPr>
          <a:lstStyle/>
          <a:p>
            <a:pPr algn="just"/>
            <a:r>
              <a:rPr lang="es-ES" b="1" dirty="0"/>
              <a:t>La ANI, a través de los contratos de concesión de los proyectos, ha definido obligaciones sociales dentro de las cuales se encuentran programas que contienen actividades armónicas con la promoción y respeto de los derechos humanos, así como con los Objetivos de Desarrollo Sostenible.</a:t>
            </a:r>
          </a:p>
        </p:txBody>
      </p:sp>
    </p:spTree>
    <p:extLst>
      <p:ext uri="{BB962C8B-B14F-4D97-AF65-F5344CB8AC3E}">
        <p14:creationId xmlns:p14="http://schemas.microsoft.com/office/powerpoint/2010/main" val="1482975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3E27F3-8F49-EBAB-F480-A91010758E5F}"/>
              </a:ext>
            </a:extLst>
          </p:cNvPr>
          <p:cNvPicPr>
            <a:picLocks noChangeAspect="1"/>
          </p:cNvPicPr>
          <p:nvPr/>
        </p:nvPicPr>
        <p:blipFill>
          <a:blip r:embed="rId2"/>
          <a:stretch>
            <a:fillRect/>
          </a:stretch>
        </p:blipFill>
        <p:spPr>
          <a:xfrm>
            <a:off x="1162792" y="1452233"/>
            <a:ext cx="9495352" cy="5164378"/>
          </a:xfrm>
          <a:prstGeom prst="rect">
            <a:avLst/>
          </a:prstGeom>
          <a:ln>
            <a:noFill/>
          </a:ln>
          <a:effectLst>
            <a:softEdge rad="112500"/>
          </a:effectLst>
        </p:spPr>
      </p:pic>
      <p:sp>
        <p:nvSpPr>
          <p:cNvPr id="3" name="Rectángulo 2">
            <a:extLst>
              <a:ext uri="{FF2B5EF4-FFF2-40B4-BE49-F238E27FC236}">
                <a16:creationId xmlns:a16="http://schemas.microsoft.com/office/drawing/2014/main" id="{03C0C6A0-8FB8-E296-76E6-ACA4042AA469}"/>
              </a:ext>
            </a:extLst>
          </p:cNvPr>
          <p:cNvSpPr/>
          <p:nvPr/>
        </p:nvSpPr>
        <p:spPr>
          <a:xfrm>
            <a:off x="4038810" y="6503286"/>
            <a:ext cx="3743315" cy="25654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Fuente: @</a:t>
            </a:r>
            <a:r>
              <a:rPr kumimoji="0" lang="es-CO" sz="1067" b="0" i="0" u="none" strike="noStrike" kern="1200" cap="none" spc="0" normalizeH="0" baseline="0" noProof="0" dirty="0" err="1">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ani_colombia</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
        <p:nvSpPr>
          <p:cNvPr id="4" name="Rectángulo 3">
            <a:extLst>
              <a:ext uri="{FF2B5EF4-FFF2-40B4-BE49-F238E27FC236}">
                <a16:creationId xmlns:a16="http://schemas.microsoft.com/office/drawing/2014/main" id="{A764C929-D1B8-DF6C-C476-AA917A77A248}"/>
              </a:ext>
            </a:extLst>
          </p:cNvPr>
          <p:cNvSpPr/>
          <p:nvPr/>
        </p:nvSpPr>
        <p:spPr>
          <a:xfrm>
            <a:off x="-305440" y="968792"/>
            <a:ext cx="12192000" cy="340221"/>
          </a:xfrm>
          <a:prstGeom prst="rect">
            <a:avLst/>
          </a:prstGeom>
          <a:noFill/>
        </p:spPr>
        <p:txBody>
          <a:bodyPr wrap="square">
            <a:spAutoFit/>
          </a:bodyPr>
          <a:lstStyle/>
          <a:p>
            <a:pPr algn="ctr" defTabSz="1219170">
              <a:lnSpc>
                <a:spcPct val="110000"/>
              </a:lnSpc>
              <a:buClr>
                <a:srgbClr val="000000"/>
              </a:buClr>
            </a:pPr>
            <a:r>
              <a:rPr lang="es-CO" sz="1600" b="1" kern="0" dirty="0">
                <a:latin typeface="Century Gothic" panose="020B0502020202020204" pitchFamily="34" charset="0"/>
                <a:cs typeface="Arial"/>
                <a:sym typeface="Arial"/>
              </a:rPr>
              <a:t>La gestión social de la ANI contiene planes, programas y acciones enfocadas al fin de la pobreza</a:t>
            </a:r>
          </a:p>
        </p:txBody>
      </p:sp>
    </p:spTree>
    <p:extLst>
      <p:ext uri="{BB962C8B-B14F-4D97-AF65-F5344CB8AC3E}">
        <p14:creationId xmlns:p14="http://schemas.microsoft.com/office/powerpoint/2010/main" val="2547120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E50634C-505A-48BB-919C-A97452926665}"/>
              </a:ext>
            </a:extLst>
          </p:cNvPr>
          <p:cNvPicPr>
            <a:picLocks noChangeAspect="1"/>
          </p:cNvPicPr>
          <p:nvPr/>
        </p:nvPicPr>
        <p:blipFill>
          <a:blip r:embed="rId2"/>
          <a:stretch>
            <a:fillRect/>
          </a:stretch>
        </p:blipFill>
        <p:spPr>
          <a:xfrm>
            <a:off x="145775" y="2145681"/>
            <a:ext cx="8203095" cy="2566638"/>
          </a:xfrm>
          <a:prstGeom prst="rect">
            <a:avLst/>
          </a:prstGeom>
        </p:spPr>
      </p:pic>
    </p:spTree>
    <p:extLst>
      <p:ext uri="{BB962C8B-B14F-4D97-AF65-F5344CB8AC3E}">
        <p14:creationId xmlns:p14="http://schemas.microsoft.com/office/powerpoint/2010/main" val="115402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77A0A73E-B235-E69D-2B1F-259C4742C9C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ES" dirty="0"/>
          </a:p>
          <a:p>
            <a:pPr algn="just"/>
            <a:endParaRPr lang="es-ES" dirty="0"/>
          </a:p>
          <a:p>
            <a:pPr algn="just">
              <a:lnSpc>
                <a:spcPct val="150000"/>
              </a:lnSpc>
            </a:pPr>
            <a:r>
              <a:rPr lang="es-ES" dirty="0"/>
              <a:t>Ejecutar programas tendientes a prevenir, mitigar y compensar los impactos sobre el medio socioeconómico, generados por la construcción de los proyectos a cargo de la ANI, con el fin de contribuir al desarrollo sostenible y fortalecer las relaciones con las comunidades del área de influencia de los proyectos. </a:t>
            </a:r>
          </a:p>
          <a:p>
            <a:endParaRPr lang="es-CO" dirty="0"/>
          </a:p>
        </p:txBody>
      </p:sp>
      <p:pic>
        <p:nvPicPr>
          <p:cNvPr id="6" name="Imagen 5">
            <a:extLst>
              <a:ext uri="{FF2B5EF4-FFF2-40B4-BE49-F238E27FC236}">
                <a16:creationId xmlns:a16="http://schemas.microsoft.com/office/drawing/2014/main" id="{6128B91C-7D0D-80CC-8817-23B5588C6A18}"/>
              </a:ext>
            </a:extLst>
          </p:cNvPr>
          <p:cNvPicPr>
            <a:picLocks noChangeAspect="1"/>
          </p:cNvPicPr>
          <p:nvPr/>
        </p:nvPicPr>
        <p:blipFill>
          <a:blip r:embed="rId2"/>
          <a:stretch>
            <a:fillRect/>
          </a:stretch>
        </p:blipFill>
        <p:spPr>
          <a:xfrm>
            <a:off x="3392558" y="861391"/>
            <a:ext cx="4965384" cy="1258957"/>
          </a:xfrm>
          <a:prstGeom prst="rect">
            <a:avLst/>
          </a:prstGeom>
        </p:spPr>
      </p:pic>
    </p:spTree>
    <p:extLst>
      <p:ext uri="{BB962C8B-B14F-4D97-AF65-F5344CB8AC3E}">
        <p14:creationId xmlns:p14="http://schemas.microsoft.com/office/powerpoint/2010/main" val="853279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9E0E0DE-0B60-EFC9-8952-8FB45180971A}"/>
              </a:ext>
            </a:extLst>
          </p:cNvPr>
          <p:cNvPicPr>
            <a:picLocks noChangeAspect="1"/>
          </p:cNvPicPr>
          <p:nvPr/>
        </p:nvPicPr>
        <p:blipFill>
          <a:blip r:embed="rId2"/>
          <a:stretch>
            <a:fillRect/>
          </a:stretch>
        </p:blipFill>
        <p:spPr>
          <a:xfrm>
            <a:off x="2467530" y="410818"/>
            <a:ext cx="6093373" cy="529064"/>
          </a:xfrm>
          <a:prstGeom prst="rect">
            <a:avLst/>
          </a:prstGeom>
        </p:spPr>
      </p:pic>
      <p:pic>
        <p:nvPicPr>
          <p:cNvPr id="4" name="Marcador de contenido 5" descr="Bocadillo de pensamiento contorno">
            <a:extLst>
              <a:ext uri="{FF2B5EF4-FFF2-40B4-BE49-F238E27FC236}">
                <a16:creationId xmlns:a16="http://schemas.microsoft.com/office/drawing/2014/main" id="{E7D98386-A068-BEDE-91DD-4DCA7792D7F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10992" y="1464579"/>
            <a:ext cx="914400" cy="914400"/>
          </a:xfrm>
          <a:prstGeom prst="rect">
            <a:avLst/>
          </a:prstGeom>
        </p:spPr>
      </p:pic>
      <p:sp>
        <p:nvSpPr>
          <p:cNvPr id="5" name="CuadroTexto 4">
            <a:extLst>
              <a:ext uri="{FF2B5EF4-FFF2-40B4-BE49-F238E27FC236}">
                <a16:creationId xmlns:a16="http://schemas.microsoft.com/office/drawing/2014/main" id="{7E096965-D4D0-E2A5-CC8C-BB2DCFD96D8C}"/>
              </a:ext>
            </a:extLst>
          </p:cNvPr>
          <p:cNvSpPr txBox="1"/>
          <p:nvPr/>
        </p:nvSpPr>
        <p:spPr>
          <a:xfrm>
            <a:off x="1462881" y="1225271"/>
            <a:ext cx="6263135" cy="1600566"/>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s-CO" sz="18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Mediante la </a:t>
            </a:r>
            <a:r>
              <a:rPr lang="es-CO" sz="1800" dirty="0">
                <a:solidFill>
                  <a:srgbClr val="010407"/>
                </a:solidFill>
                <a:latin typeface="Calibri Light" panose="020F0302020204030204" pitchFamily="34" charset="0"/>
                <a:cs typeface="Calibri Light" panose="020F0302020204030204" pitchFamily="34" charset="0"/>
              </a:rPr>
              <a:t>vinculación</a:t>
            </a:r>
            <a:r>
              <a:rPr kumimoji="0" lang="es-CO" sz="18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 de mano de obra de las comunidades de la zona de influencia de los proyectos y el desarrollo de iniciativas y/o proyectos productivos</a:t>
            </a:r>
            <a:r>
              <a:rPr lang="es-CO" sz="1800" dirty="0">
                <a:solidFill>
                  <a:srgbClr val="010407"/>
                </a:solidFill>
                <a:latin typeface="Calibri Light" panose="020F0302020204030204" pitchFamily="34" charset="0"/>
                <a:cs typeface="Calibri Light" panose="020F0302020204030204" pitchFamily="34" charset="0"/>
              </a:rPr>
              <a:t>, se promueve el </a:t>
            </a:r>
            <a:r>
              <a:rPr lang="es-CO" sz="1800" b="1" dirty="0">
                <a:solidFill>
                  <a:srgbClr val="010407"/>
                </a:solidFill>
                <a:latin typeface="Calibri Light" panose="020F0302020204030204" pitchFamily="34" charset="0"/>
                <a:cs typeface="Calibri Light" panose="020F0302020204030204" pitchFamily="34" charset="0"/>
              </a:rPr>
              <a:t>D</a:t>
            </a:r>
            <a:r>
              <a:rPr lang="es-CO" b="1" dirty="0">
                <a:solidFill>
                  <a:srgbClr val="010407"/>
                </a:solidFill>
                <a:latin typeface="Calibri Light" panose="020F0302020204030204" pitchFamily="34" charset="0"/>
                <a:cs typeface="Calibri Light" panose="020F0302020204030204" pitchFamily="34" charset="0"/>
              </a:rPr>
              <a:t>erecho al Trabajo</a:t>
            </a:r>
            <a:r>
              <a:rPr lang="es-CO" sz="1800" dirty="0">
                <a:solidFill>
                  <a:srgbClr val="010407"/>
                </a:solidFill>
                <a:latin typeface="Calibri Light" panose="020F0302020204030204" pitchFamily="34" charset="0"/>
                <a:cs typeface="Calibri Light" panose="020F0302020204030204" pitchFamily="34" charset="0"/>
              </a:rPr>
              <a:t> en los proyectos a cargo de la Agencia, contribuyendo al cumplimiento del </a:t>
            </a:r>
            <a:r>
              <a:rPr lang="es-CO" b="1" dirty="0">
                <a:solidFill>
                  <a:srgbClr val="010407"/>
                </a:solidFill>
                <a:latin typeface="Calibri Light" panose="020F0302020204030204" pitchFamily="34" charset="0"/>
                <a:cs typeface="Calibri Light" panose="020F0302020204030204" pitchFamily="34" charset="0"/>
              </a:rPr>
              <a:t>ODS No. 8</a:t>
            </a:r>
            <a:r>
              <a:rPr lang="es-CO" sz="1800" dirty="0">
                <a:solidFill>
                  <a:srgbClr val="010407"/>
                </a:solidFill>
                <a:latin typeface="Calibri Light" panose="020F0302020204030204" pitchFamily="34" charset="0"/>
                <a:cs typeface="Calibri Light" panose="020F0302020204030204" pitchFamily="34" charset="0"/>
              </a:rPr>
              <a:t> </a:t>
            </a:r>
            <a:endParaRPr kumimoji="0" lang="es-CO" sz="18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endParaRPr>
          </a:p>
        </p:txBody>
      </p:sp>
      <p:pic>
        <p:nvPicPr>
          <p:cNvPr id="6" name="Imagen 5">
            <a:extLst>
              <a:ext uri="{FF2B5EF4-FFF2-40B4-BE49-F238E27FC236}">
                <a16:creationId xmlns:a16="http://schemas.microsoft.com/office/drawing/2014/main" id="{2983866F-EC46-DDC5-8266-45CD7A24C36D}"/>
              </a:ext>
            </a:extLst>
          </p:cNvPr>
          <p:cNvPicPr>
            <a:picLocks noChangeAspect="1"/>
          </p:cNvPicPr>
          <p:nvPr/>
        </p:nvPicPr>
        <p:blipFill>
          <a:blip r:embed="rId5"/>
          <a:stretch>
            <a:fillRect/>
          </a:stretch>
        </p:blipFill>
        <p:spPr>
          <a:xfrm>
            <a:off x="497398" y="3749961"/>
            <a:ext cx="1194994" cy="1134000"/>
          </a:xfrm>
          <a:prstGeom prst="rect">
            <a:avLst/>
          </a:prstGeom>
        </p:spPr>
      </p:pic>
      <p:sp>
        <p:nvSpPr>
          <p:cNvPr id="7" name="Rectángulo 6">
            <a:extLst>
              <a:ext uri="{FF2B5EF4-FFF2-40B4-BE49-F238E27FC236}">
                <a16:creationId xmlns:a16="http://schemas.microsoft.com/office/drawing/2014/main" id="{DF32CA0E-05E0-712E-8CB5-8C8D3FF976CE}"/>
              </a:ext>
            </a:extLst>
          </p:cNvPr>
          <p:cNvSpPr/>
          <p:nvPr/>
        </p:nvSpPr>
        <p:spPr>
          <a:xfrm>
            <a:off x="3156326" y="3813475"/>
            <a:ext cx="2534101" cy="461665"/>
          </a:xfrm>
          <a:prstGeom prst="rect">
            <a:avLst/>
          </a:prstGeom>
          <a:ln>
            <a:solidFill>
              <a:srgbClr val="A10F3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b="1" kern="0" dirty="0">
                <a:solidFill>
                  <a:srgbClr val="010407"/>
                </a:solidFill>
                <a:latin typeface="Calibri Light" panose="020F0302020204030204" pitchFamily="34" charset="0"/>
                <a:cs typeface="Calibri Light" panose="020F0302020204030204" pitchFamily="34" charset="0"/>
              </a:rPr>
              <a:t>159</a:t>
            </a:r>
            <a:r>
              <a:rPr kumimoji="0" lang="es-CO" sz="12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.258</a:t>
            </a:r>
            <a:r>
              <a:rPr kumimoji="0" lang="es-CO" sz="1200" u="none" strike="noStrike" kern="0" cap="none" spc="0" normalizeH="0" baseline="0" noProof="0" dirty="0">
                <a:ln>
                  <a:noFill/>
                </a:ln>
                <a:solidFill>
                  <a:srgbClr val="FF0000"/>
                </a:solidFill>
                <a:effectLst/>
                <a:uLnTx/>
                <a:uFillTx/>
                <a:latin typeface="Calibri Light" panose="020F0302020204030204" pitchFamily="34" charset="0"/>
                <a:cs typeface="Calibri Light" panose="020F0302020204030204" pitchFamily="34" charset="0"/>
              </a:rPr>
              <a:t> </a:t>
            </a:r>
            <a:r>
              <a:rPr kumimoji="0" lang="es-CO" sz="1200"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empleos</a:t>
            </a: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en total de todos los modos</a:t>
            </a:r>
          </a:p>
        </p:txBody>
      </p:sp>
      <p:sp>
        <p:nvSpPr>
          <p:cNvPr id="8" name="Rectángulo 7">
            <a:extLst>
              <a:ext uri="{FF2B5EF4-FFF2-40B4-BE49-F238E27FC236}">
                <a16:creationId xmlns:a16="http://schemas.microsoft.com/office/drawing/2014/main" id="{7836CF8A-790F-6C0F-F29D-C6348DB98B97}"/>
              </a:ext>
            </a:extLst>
          </p:cNvPr>
          <p:cNvSpPr/>
          <p:nvPr/>
        </p:nvSpPr>
        <p:spPr>
          <a:xfrm>
            <a:off x="3249199" y="2965713"/>
            <a:ext cx="2348356" cy="707886"/>
          </a:xfrm>
          <a:prstGeom prst="rect">
            <a:avLst/>
          </a:prstGeom>
          <a:ln>
            <a:solidFill>
              <a:srgbClr val="A10F3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kern="0" dirty="0">
                <a:solidFill>
                  <a:srgbClr val="010407"/>
                </a:solidFill>
                <a:latin typeface="Calibri Light" panose="020F0302020204030204" pitchFamily="34" charset="0"/>
                <a:cs typeface="Calibri Light" panose="020F0302020204030204" pitchFamily="34" charset="0"/>
              </a:rPr>
              <a:t>325</a:t>
            </a: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iniciativas y/o proyectos productivos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Inversión de</a:t>
            </a:r>
            <a:r>
              <a:rPr kumimoji="0" lang="es-CO" sz="11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a:t>
            </a:r>
            <a:r>
              <a:rPr kumimoji="0" lang="es-CO" sz="14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a:t>
            </a:r>
            <a:r>
              <a:rPr lang="es-CO" sz="1400" b="1" kern="0" dirty="0">
                <a:solidFill>
                  <a:srgbClr val="010407"/>
                </a:solidFill>
                <a:latin typeface="Calibri Light" panose="020F0302020204030204" pitchFamily="34" charset="0"/>
                <a:cs typeface="Calibri Light" panose="020F0302020204030204" pitchFamily="34" charset="0"/>
              </a:rPr>
              <a:t> 392.158 </a:t>
            </a:r>
            <a:r>
              <a:rPr kumimoji="0" lang="es-CO" sz="14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rPr>
              <a:t>millones</a:t>
            </a:r>
            <a:endParaRPr kumimoji="0" lang="es-CO" sz="12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endParaRPr>
          </a:p>
        </p:txBody>
      </p:sp>
      <p:sp>
        <p:nvSpPr>
          <p:cNvPr id="9" name="Google Shape;438;p68">
            <a:extLst>
              <a:ext uri="{FF2B5EF4-FFF2-40B4-BE49-F238E27FC236}">
                <a16:creationId xmlns:a16="http://schemas.microsoft.com/office/drawing/2014/main" id="{D7F1539D-FFB9-BCEA-D5BA-4A7007F80210}"/>
              </a:ext>
            </a:extLst>
          </p:cNvPr>
          <p:cNvSpPr txBox="1"/>
          <p:nvPr/>
        </p:nvSpPr>
        <p:spPr>
          <a:xfrm>
            <a:off x="2843388" y="4692108"/>
            <a:ext cx="3159976" cy="1434440"/>
          </a:xfrm>
          <a:prstGeom prst="rect">
            <a:avLst/>
          </a:prstGeom>
          <a:noFill/>
          <a:ln>
            <a:solidFill>
              <a:srgbClr val="A10F3C"/>
            </a:solidFill>
          </a:ln>
        </p:spPr>
        <p:txBody>
          <a:bodyPr spcFirstLastPara="1" wrap="square" lIns="121900" tIns="121900" rIns="121900" bIns="121900" anchor="t" anchorCtr="0">
            <a:noAutofit/>
          </a:bodyPr>
          <a:lstStyle/>
          <a:p>
            <a:pPr algn="ctr" defTabSz="1219170">
              <a:buClr>
                <a:srgbClr val="000000"/>
              </a:buClr>
            </a:pPr>
            <a:r>
              <a:rPr lang="es-MX" sz="1600" b="1" kern="0" dirty="0">
                <a:solidFill>
                  <a:srgbClr val="000000"/>
                </a:solidFill>
                <a:latin typeface="Calibri Light" panose="020F0302020204030204" pitchFamily="34" charset="0"/>
                <a:cs typeface="Calibri Light" panose="020F0302020204030204" pitchFamily="34" charset="0"/>
                <a:sym typeface="Arial"/>
              </a:rPr>
              <a:t>Meta 8.3</a:t>
            </a:r>
          </a:p>
          <a:p>
            <a:pPr algn="just"/>
            <a:r>
              <a:rPr lang="es-CO" sz="1200" kern="0" dirty="0">
                <a:solidFill>
                  <a:srgbClr val="000000"/>
                </a:solidFill>
                <a:latin typeface="Calibri Light" panose="020F0302020204030204" pitchFamily="34" charset="0"/>
                <a:cs typeface="Calibri Light" panose="020F0302020204030204" pitchFamily="34" charset="0"/>
              </a:rPr>
              <a:t>Promover políticas orientadas al desarrollo que apoyen las actividades productivas, la creación de puestos de trabajo decentes, el emprendimiento, la creatividad y la innovación.</a:t>
            </a:r>
          </a:p>
          <a:p>
            <a:pPr algn="just"/>
            <a:r>
              <a:rPr lang="es-CO" sz="1200" kern="0" dirty="0">
                <a:solidFill>
                  <a:srgbClr val="000000"/>
                </a:solidFill>
                <a:latin typeface="Calibri Light" panose="020F0302020204030204" pitchFamily="34" charset="0"/>
                <a:cs typeface="Calibri Light" panose="020F0302020204030204" pitchFamily="34" charset="0"/>
              </a:rPr>
              <a:t/>
            </a:r>
            <a:br>
              <a:rPr lang="es-CO" sz="1200" kern="0" dirty="0">
                <a:solidFill>
                  <a:srgbClr val="000000"/>
                </a:solidFill>
                <a:latin typeface="Calibri Light" panose="020F0302020204030204" pitchFamily="34" charset="0"/>
                <a:cs typeface="Calibri Light" panose="020F0302020204030204" pitchFamily="34" charset="0"/>
              </a:rPr>
            </a:b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cxnSp>
        <p:nvCxnSpPr>
          <p:cNvPr id="10" name="Conector angular 7">
            <a:extLst>
              <a:ext uri="{FF2B5EF4-FFF2-40B4-BE49-F238E27FC236}">
                <a16:creationId xmlns:a16="http://schemas.microsoft.com/office/drawing/2014/main" id="{39A8EFD9-2321-9A9F-20CC-012DE04807AF}"/>
              </a:ext>
            </a:extLst>
          </p:cNvPr>
          <p:cNvCxnSpPr>
            <a:cxnSpLocks/>
          </p:cNvCxnSpPr>
          <p:nvPr/>
        </p:nvCxnSpPr>
        <p:spPr>
          <a:xfrm flipV="1">
            <a:off x="1692392" y="3349514"/>
            <a:ext cx="1556807" cy="494832"/>
          </a:xfrm>
          <a:prstGeom prst="bentConnector3">
            <a:avLst/>
          </a:prstGeom>
          <a:ln>
            <a:solidFill>
              <a:srgbClr val="A10F3C"/>
            </a:solidFill>
          </a:ln>
        </p:spPr>
        <p:style>
          <a:lnRef idx="1">
            <a:schemeClr val="accent1"/>
          </a:lnRef>
          <a:fillRef idx="0">
            <a:schemeClr val="accent1"/>
          </a:fillRef>
          <a:effectRef idx="0">
            <a:schemeClr val="accent1"/>
          </a:effectRef>
          <a:fontRef idx="minor">
            <a:schemeClr val="tx1"/>
          </a:fontRef>
        </p:style>
      </p:cxnSp>
      <p:cxnSp>
        <p:nvCxnSpPr>
          <p:cNvPr id="11" name="Conector angular 5">
            <a:extLst>
              <a:ext uri="{FF2B5EF4-FFF2-40B4-BE49-F238E27FC236}">
                <a16:creationId xmlns:a16="http://schemas.microsoft.com/office/drawing/2014/main" id="{767E0DBC-D5E1-FF2C-5C56-4EE3A8A08084}"/>
              </a:ext>
            </a:extLst>
          </p:cNvPr>
          <p:cNvCxnSpPr>
            <a:cxnSpLocks/>
          </p:cNvCxnSpPr>
          <p:nvPr/>
        </p:nvCxnSpPr>
        <p:spPr>
          <a:xfrm>
            <a:off x="1692392" y="4066064"/>
            <a:ext cx="1463934" cy="301959"/>
          </a:xfrm>
          <a:prstGeom prst="bentConnector3">
            <a:avLst/>
          </a:prstGeom>
          <a:ln>
            <a:solidFill>
              <a:srgbClr val="A10F3C"/>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50DBFB6-0730-A146-37D9-4BFB1414A158}"/>
              </a:ext>
            </a:extLst>
          </p:cNvPr>
          <p:cNvCxnSpPr>
            <a:cxnSpLocks/>
          </p:cNvCxnSpPr>
          <p:nvPr/>
        </p:nvCxnSpPr>
        <p:spPr>
          <a:xfrm>
            <a:off x="1116476" y="4883961"/>
            <a:ext cx="0" cy="525367"/>
          </a:xfrm>
          <a:prstGeom prst="line">
            <a:avLst/>
          </a:prstGeom>
          <a:ln w="9525" cap="flat" cmpd="sng" algn="ctr">
            <a:solidFill>
              <a:srgbClr val="A10F3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Conector recto 12">
            <a:extLst>
              <a:ext uri="{FF2B5EF4-FFF2-40B4-BE49-F238E27FC236}">
                <a16:creationId xmlns:a16="http://schemas.microsoft.com/office/drawing/2014/main" id="{9B498CA1-73B9-56FC-072A-176E02D78C04}"/>
              </a:ext>
            </a:extLst>
          </p:cNvPr>
          <p:cNvCxnSpPr>
            <a:cxnSpLocks/>
            <a:endCxn id="9" idx="1"/>
          </p:cNvCxnSpPr>
          <p:nvPr/>
        </p:nvCxnSpPr>
        <p:spPr>
          <a:xfrm>
            <a:off x="1116476" y="5409328"/>
            <a:ext cx="1726912" cy="0"/>
          </a:xfrm>
          <a:prstGeom prst="line">
            <a:avLst/>
          </a:prstGeom>
          <a:ln w="9525" cap="flat" cmpd="sng" algn="ctr">
            <a:solidFill>
              <a:srgbClr val="A10F3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Imagen 13">
            <a:extLst>
              <a:ext uri="{FF2B5EF4-FFF2-40B4-BE49-F238E27FC236}">
                <a16:creationId xmlns:a16="http://schemas.microsoft.com/office/drawing/2014/main" id="{F3DEA84B-DA80-1371-98C4-9C2D50A02E17}"/>
              </a:ext>
            </a:extLst>
          </p:cNvPr>
          <p:cNvPicPr>
            <a:picLocks noChangeAspect="1"/>
          </p:cNvPicPr>
          <p:nvPr/>
        </p:nvPicPr>
        <p:blipFill>
          <a:blip r:embed="rId6"/>
          <a:stretch>
            <a:fillRect/>
          </a:stretch>
        </p:blipFill>
        <p:spPr>
          <a:xfrm>
            <a:off x="8063505" y="2187056"/>
            <a:ext cx="1457980" cy="1132750"/>
          </a:xfrm>
          <a:prstGeom prst="ellipse">
            <a:avLst/>
          </a:prstGeom>
        </p:spPr>
      </p:pic>
      <p:sp>
        <p:nvSpPr>
          <p:cNvPr id="15" name="Proceso alternativo 36">
            <a:extLst>
              <a:ext uri="{FF2B5EF4-FFF2-40B4-BE49-F238E27FC236}">
                <a16:creationId xmlns:a16="http://schemas.microsoft.com/office/drawing/2014/main" id="{446753EB-E413-92ED-BA76-DEC6A3E98050}"/>
              </a:ext>
            </a:extLst>
          </p:cNvPr>
          <p:cNvSpPr/>
          <p:nvPr/>
        </p:nvSpPr>
        <p:spPr>
          <a:xfrm>
            <a:off x="7467298" y="3377306"/>
            <a:ext cx="2609386" cy="1913039"/>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CuadroTexto 15">
            <a:extLst>
              <a:ext uri="{FF2B5EF4-FFF2-40B4-BE49-F238E27FC236}">
                <a16:creationId xmlns:a16="http://schemas.microsoft.com/office/drawing/2014/main" id="{87FCC7DD-02C7-A125-F9FB-47FA6D56827F}"/>
              </a:ext>
            </a:extLst>
          </p:cNvPr>
          <p:cNvSpPr txBox="1"/>
          <p:nvPr/>
        </p:nvSpPr>
        <p:spPr>
          <a:xfrm>
            <a:off x="7726016" y="3429000"/>
            <a:ext cx="2039849" cy="1708160"/>
          </a:xfrm>
          <a:prstGeom prst="rect">
            <a:avLst/>
          </a:prstGeom>
          <a:noFill/>
        </p:spPr>
        <p:txBody>
          <a:bodyPr wrap="square">
            <a:spAutoFit/>
          </a:bodyPr>
          <a:lstStyle/>
          <a:p>
            <a:pPr algn="ctr" defTabSz="1219170">
              <a:buClr>
                <a:srgbClr val="000000"/>
              </a:buClr>
            </a:pPr>
            <a:r>
              <a:rPr lang="es-CO" sz="1500" b="1" kern="0" dirty="0">
                <a:solidFill>
                  <a:srgbClr val="010407"/>
                </a:solidFill>
                <a:latin typeface="Calibri Light" panose="020F0302020204030204" pitchFamily="34" charset="0"/>
                <a:cs typeface="Calibri Light" panose="020F0302020204030204" pitchFamily="34" charset="0"/>
                <a:sym typeface="Arial"/>
              </a:rPr>
              <a:t>ARTÍCULO 23</a:t>
            </a:r>
          </a:p>
          <a:p>
            <a:pPr algn="just" defTabSz="1219170">
              <a:buClr>
                <a:srgbClr val="000000"/>
              </a:buClr>
            </a:pPr>
            <a:endParaRPr lang="es-CO" sz="1500" kern="0" dirty="0">
              <a:solidFill>
                <a:srgbClr val="010407"/>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500" kern="0" dirty="0">
                <a:solidFill>
                  <a:srgbClr val="010407"/>
                </a:solidFill>
                <a:latin typeface="Calibri Light" panose="020F0302020204030204" pitchFamily="34" charset="0"/>
                <a:cs typeface="Calibri Light" panose="020F0302020204030204" pitchFamily="34" charset="0"/>
                <a:sym typeface="Arial"/>
              </a:rPr>
              <a:t>Toda persona tiene derecho al trabajo a condiciones equitativas y satisfactorias de trabajo. </a:t>
            </a:r>
          </a:p>
        </p:txBody>
      </p:sp>
      <p:sp>
        <p:nvSpPr>
          <p:cNvPr id="17" name="Rectángulo 16">
            <a:extLst>
              <a:ext uri="{FF2B5EF4-FFF2-40B4-BE49-F238E27FC236}">
                <a16:creationId xmlns:a16="http://schemas.microsoft.com/office/drawing/2014/main" id="{FC6AC995-FA9A-9751-0162-B11BD0C16EB8}"/>
              </a:ext>
            </a:extLst>
          </p:cNvPr>
          <p:cNvSpPr/>
          <p:nvPr/>
        </p:nvSpPr>
        <p:spPr>
          <a:xfrm>
            <a:off x="108274" y="6450633"/>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0207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F9A035F-A24F-9A9F-E360-C438F7078099}"/>
              </a:ext>
            </a:extLst>
          </p:cNvPr>
          <p:cNvSpPr>
            <a:spLocks noGrp="1"/>
          </p:cNvSpPr>
          <p:nvPr>
            <p:ph idx="1"/>
          </p:nvPr>
        </p:nvSpPr>
        <p:spPr>
          <a:xfrm>
            <a:off x="838200" y="887896"/>
            <a:ext cx="10515600" cy="5724939"/>
          </a:xfrm>
        </p:spPr>
        <p:txBody>
          <a:bodyPr>
            <a:normAutofit/>
          </a:bodyPr>
          <a:lstStyle/>
          <a:p>
            <a:pPr>
              <a:buFontTx/>
              <a:buChar char="-"/>
            </a:pPr>
            <a:endParaRPr lang="es-ES" sz="1400" dirty="0">
              <a:ea typeface="Times New Roman" panose="02020603050405020304" pitchFamily="18" charset="0"/>
            </a:endParaRPr>
          </a:p>
          <a:p>
            <a:pPr>
              <a:buFontTx/>
              <a:buChar char="-"/>
            </a:pPr>
            <a:endParaRPr lang="es-ES" sz="1400" dirty="0">
              <a:ea typeface="Times New Roman" panose="02020603050405020304" pitchFamily="18" charset="0"/>
            </a:endParaRPr>
          </a:p>
          <a:p>
            <a:pPr>
              <a:buFontTx/>
              <a:buChar char="-"/>
            </a:pPr>
            <a:endParaRPr lang="es-CO" sz="1400" dirty="0">
              <a:effectLst/>
              <a:ea typeface="Times New Roman" panose="02020603050405020304" pitchFamily="18" charset="0"/>
            </a:endParaRPr>
          </a:p>
          <a:p>
            <a:endParaRPr lang="es-CO" dirty="0"/>
          </a:p>
        </p:txBody>
      </p:sp>
      <p:sp>
        <p:nvSpPr>
          <p:cNvPr id="2" name="Rectángulo 1">
            <a:extLst>
              <a:ext uri="{FF2B5EF4-FFF2-40B4-BE49-F238E27FC236}">
                <a16:creationId xmlns:a16="http://schemas.microsoft.com/office/drawing/2014/main" id="{8C3A7AD7-2330-C9D9-F7CE-A23BEA4A1DCF}"/>
              </a:ext>
            </a:extLst>
          </p:cNvPr>
          <p:cNvSpPr/>
          <p:nvPr/>
        </p:nvSpPr>
        <p:spPr>
          <a:xfrm>
            <a:off x="2186610" y="340091"/>
            <a:ext cx="7991059" cy="510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377" rtl="0" eaLnBrk="1" fontAlgn="base" latinLnBrk="0" hangingPunct="1">
              <a:lnSpc>
                <a:spcPct val="100000"/>
              </a:lnSpc>
              <a:spcBef>
                <a:spcPct val="20000"/>
              </a:spcBef>
              <a:spcAft>
                <a:spcPct val="0"/>
              </a:spcAft>
              <a:buClrTx/>
              <a:buSzTx/>
              <a:buFontTx/>
              <a:buNone/>
              <a:tabLst/>
              <a:defRPr/>
            </a:pPr>
            <a:r>
              <a:rPr kumimoji="0" lang="es-CO" sz="2000" b="1"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panose="020B0604020202020204" pitchFamily="34" charset="0"/>
              </a:rPr>
              <a:t>APORTES DE LA ANI A LA GENERACIÓN DE EMPLEO y EQUIDAD DE GÉNERO</a:t>
            </a:r>
          </a:p>
        </p:txBody>
      </p:sp>
      <p:pic>
        <p:nvPicPr>
          <p:cNvPr id="4" name="Imagen 3" descr="Icono&#10;&#10;Descripción generada automáticamente con confianza media">
            <a:extLst>
              <a:ext uri="{FF2B5EF4-FFF2-40B4-BE49-F238E27FC236}">
                <a16:creationId xmlns:a16="http://schemas.microsoft.com/office/drawing/2014/main" id="{58CFF910-85A3-884A-3703-E6283C506100}"/>
              </a:ext>
            </a:extLst>
          </p:cNvPr>
          <p:cNvPicPr>
            <a:picLocks noChangeAspect="1"/>
          </p:cNvPicPr>
          <p:nvPr/>
        </p:nvPicPr>
        <p:blipFill>
          <a:blip r:embed="rId2"/>
          <a:stretch>
            <a:fillRect/>
          </a:stretch>
        </p:blipFill>
        <p:spPr>
          <a:xfrm>
            <a:off x="1268442" y="1169040"/>
            <a:ext cx="1094750" cy="1101152"/>
          </a:xfrm>
          <a:prstGeom prst="rect">
            <a:avLst/>
          </a:prstGeom>
        </p:spPr>
      </p:pic>
      <p:sp>
        <p:nvSpPr>
          <p:cNvPr id="5" name="Rectángulo 4">
            <a:extLst>
              <a:ext uri="{FF2B5EF4-FFF2-40B4-BE49-F238E27FC236}">
                <a16:creationId xmlns:a16="http://schemas.microsoft.com/office/drawing/2014/main" id="{5B3309E4-F83F-7AC7-C2A2-91069F20E349}"/>
              </a:ext>
            </a:extLst>
          </p:cNvPr>
          <p:cNvSpPr/>
          <p:nvPr/>
        </p:nvSpPr>
        <p:spPr>
          <a:xfrm>
            <a:off x="330388" y="2884871"/>
            <a:ext cx="2225136" cy="1292662"/>
          </a:xfrm>
          <a:prstGeom prst="rect">
            <a:avLst/>
          </a:prstGeom>
          <a:ln>
            <a:solidFill>
              <a:srgbClr val="FF0000"/>
            </a:solidFill>
          </a:ln>
        </p:spPr>
        <p:txBody>
          <a:bodyPr wrap="square">
            <a:spAutoFit/>
          </a:bodyPr>
          <a:lstStyle/>
          <a:p>
            <a:pPr lvl="0" algn="just" defTabSz="1219170" eaLnBrk="0" fontAlgn="base" hangingPunct="0">
              <a:spcBef>
                <a:spcPct val="0"/>
              </a:spcBef>
              <a:spcAft>
                <a:spcPct val="0"/>
              </a:spcAft>
              <a:defRPr/>
            </a:pP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Actualmente en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4G</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 el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65.72%</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 corresponde a hombres vinculados y el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34.72%</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 a </a:t>
            </a:r>
            <a:r>
              <a:rPr lang="es-CO" sz="16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mujeres vinculadas.</a:t>
            </a:r>
            <a:endPar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endParaRPr>
          </a:p>
        </p:txBody>
      </p:sp>
      <p:sp>
        <p:nvSpPr>
          <p:cNvPr id="6" name="Google Shape;438;p68">
            <a:extLst>
              <a:ext uri="{FF2B5EF4-FFF2-40B4-BE49-F238E27FC236}">
                <a16:creationId xmlns:a16="http://schemas.microsoft.com/office/drawing/2014/main" id="{7939F16F-5EFE-C8B0-0D0A-3BBF49967E40}"/>
              </a:ext>
            </a:extLst>
          </p:cNvPr>
          <p:cNvSpPr txBox="1"/>
          <p:nvPr/>
        </p:nvSpPr>
        <p:spPr>
          <a:xfrm>
            <a:off x="1781893" y="4648778"/>
            <a:ext cx="2225136" cy="1485493"/>
          </a:xfrm>
          <a:prstGeom prst="rect">
            <a:avLst/>
          </a:prstGeom>
          <a:noFill/>
          <a:ln>
            <a:solidFill>
              <a:srgbClr val="FF0000"/>
            </a:solid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Meta 5.a</a:t>
            </a:r>
          </a:p>
          <a:p>
            <a:pPr algn="ctr" defTabSz="1219170">
              <a:buClr>
                <a:srgbClr val="000000"/>
              </a:buClr>
            </a:pPr>
            <a:endParaRPr lang="es-CO" sz="12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rPr>
              <a:t>Emprender reformas que otorguen a las mujeres igualdad de derechos a los recursos económicos</a:t>
            </a:r>
            <a:endParaRPr lang="es-MX" sz="1200" kern="0" dirty="0">
              <a:solidFill>
                <a:srgbClr val="000000"/>
              </a:solidFill>
              <a:latin typeface="Calibri Light" panose="020F0302020204030204" pitchFamily="34" charset="0"/>
              <a:cs typeface="Calibri Light" panose="020F0302020204030204" pitchFamily="34" charset="0"/>
              <a:sym typeface="Economica"/>
            </a:endParaRPr>
          </a:p>
        </p:txBody>
      </p:sp>
      <p:cxnSp>
        <p:nvCxnSpPr>
          <p:cNvPr id="7" name="Conector angular 79">
            <a:extLst>
              <a:ext uri="{FF2B5EF4-FFF2-40B4-BE49-F238E27FC236}">
                <a16:creationId xmlns:a16="http://schemas.microsoft.com/office/drawing/2014/main" id="{D1A9FF25-BB2D-74B5-039C-ABB03E6911B2}"/>
              </a:ext>
            </a:extLst>
          </p:cNvPr>
          <p:cNvCxnSpPr>
            <a:cxnSpLocks/>
          </p:cNvCxnSpPr>
          <p:nvPr/>
        </p:nvCxnSpPr>
        <p:spPr>
          <a:xfrm rot="5400000">
            <a:off x="1512490" y="2310669"/>
            <a:ext cx="606652" cy="541753"/>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671A4E18-F5E9-9A31-B49D-79B0641555D2}"/>
              </a:ext>
            </a:extLst>
          </p:cNvPr>
          <p:cNvCxnSpPr>
            <a:cxnSpLocks/>
          </p:cNvCxnSpPr>
          <p:nvPr/>
        </p:nvCxnSpPr>
        <p:spPr>
          <a:xfrm flipH="1">
            <a:off x="2329268" y="1719616"/>
            <a:ext cx="695085"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Conector recto 8">
            <a:extLst>
              <a:ext uri="{FF2B5EF4-FFF2-40B4-BE49-F238E27FC236}">
                <a16:creationId xmlns:a16="http://schemas.microsoft.com/office/drawing/2014/main" id="{734E6FF9-D42D-DB4D-CF21-7CD3EAB6BA41}"/>
              </a:ext>
            </a:extLst>
          </p:cNvPr>
          <p:cNvCxnSpPr>
            <a:cxnSpLocks/>
          </p:cNvCxnSpPr>
          <p:nvPr/>
        </p:nvCxnSpPr>
        <p:spPr>
          <a:xfrm>
            <a:off x="3024353" y="1774675"/>
            <a:ext cx="0" cy="287410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Imagen 9">
            <a:extLst>
              <a:ext uri="{FF2B5EF4-FFF2-40B4-BE49-F238E27FC236}">
                <a16:creationId xmlns:a16="http://schemas.microsoft.com/office/drawing/2014/main" id="{A43C1062-EF9C-4F98-C878-AF0EF99912DF}"/>
              </a:ext>
            </a:extLst>
          </p:cNvPr>
          <p:cNvPicPr>
            <a:picLocks noChangeAspect="1"/>
          </p:cNvPicPr>
          <p:nvPr/>
        </p:nvPicPr>
        <p:blipFill>
          <a:blip r:embed="rId3"/>
          <a:stretch>
            <a:fillRect/>
          </a:stretch>
        </p:blipFill>
        <p:spPr>
          <a:xfrm>
            <a:off x="5004943" y="1642643"/>
            <a:ext cx="1457980" cy="1132750"/>
          </a:xfrm>
          <a:prstGeom prst="ellipse">
            <a:avLst/>
          </a:prstGeom>
        </p:spPr>
      </p:pic>
      <p:sp>
        <p:nvSpPr>
          <p:cNvPr id="11" name="Proceso alternativo 75">
            <a:extLst>
              <a:ext uri="{FF2B5EF4-FFF2-40B4-BE49-F238E27FC236}">
                <a16:creationId xmlns:a16="http://schemas.microsoft.com/office/drawing/2014/main" id="{52E84308-44E4-136E-1493-5FF8F660183B}"/>
              </a:ext>
            </a:extLst>
          </p:cNvPr>
          <p:cNvSpPr/>
          <p:nvPr/>
        </p:nvSpPr>
        <p:spPr>
          <a:xfrm>
            <a:off x="4466639" y="2775393"/>
            <a:ext cx="2609386" cy="1913039"/>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29CCE8B6-9A1A-6F14-267F-8CDBAEDDACB4}"/>
              </a:ext>
            </a:extLst>
          </p:cNvPr>
          <p:cNvSpPr/>
          <p:nvPr/>
        </p:nvSpPr>
        <p:spPr>
          <a:xfrm>
            <a:off x="4731840" y="3015117"/>
            <a:ext cx="2078984" cy="150647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10407"/>
                </a:solidFill>
                <a:latin typeface="Calibri Light" panose="020F0302020204030204" pitchFamily="34" charset="0"/>
                <a:cs typeface="Calibri Light" panose="020F0302020204030204" pitchFamily="34" charset="0"/>
                <a:sym typeface="Arial"/>
              </a:rPr>
              <a:t>ARTÍCULO 23</a:t>
            </a:r>
          </a:p>
          <a:p>
            <a:pPr algn="just" defTabSz="1219170">
              <a:buClr>
                <a:srgbClr val="000000"/>
              </a:buClr>
            </a:pPr>
            <a:endParaRPr lang="es-CO" sz="1300" kern="0" dirty="0">
              <a:solidFill>
                <a:srgbClr val="010407"/>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300" kern="0" dirty="0">
                <a:solidFill>
                  <a:srgbClr val="010407"/>
                </a:solidFill>
                <a:latin typeface="Calibri Light" panose="020F0302020204030204" pitchFamily="34" charset="0"/>
                <a:cs typeface="Calibri Light" panose="020F0302020204030204" pitchFamily="34" charset="0"/>
                <a:sym typeface="Arial"/>
              </a:rPr>
              <a:t>Toda persona tiene derecho al trabajo a condiciones equitativas y satisfactorias de trabajo </a:t>
            </a:r>
          </a:p>
        </p:txBody>
      </p:sp>
      <p:pic>
        <p:nvPicPr>
          <p:cNvPr id="13" name="Imagen 12">
            <a:extLst>
              <a:ext uri="{FF2B5EF4-FFF2-40B4-BE49-F238E27FC236}">
                <a16:creationId xmlns:a16="http://schemas.microsoft.com/office/drawing/2014/main" id="{8DDF1EBB-DABB-99EB-2495-3DC6545BD878}"/>
              </a:ext>
            </a:extLst>
          </p:cNvPr>
          <p:cNvPicPr>
            <a:picLocks noChangeAspect="1"/>
          </p:cNvPicPr>
          <p:nvPr/>
        </p:nvPicPr>
        <p:blipFill>
          <a:blip r:embed="rId4"/>
          <a:stretch>
            <a:fillRect/>
          </a:stretch>
        </p:blipFill>
        <p:spPr>
          <a:xfrm>
            <a:off x="9167647" y="1136192"/>
            <a:ext cx="1134000" cy="1134000"/>
          </a:xfrm>
          <a:prstGeom prst="rect">
            <a:avLst/>
          </a:prstGeom>
        </p:spPr>
      </p:pic>
      <p:sp>
        <p:nvSpPr>
          <p:cNvPr id="14" name="Rectángulo 13">
            <a:extLst>
              <a:ext uri="{FF2B5EF4-FFF2-40B4-BE49-F238E27FC236}">
                <a16:creationId xmlns:a16="http://schemas.microsoft.com/office/drawing/2014/main" id="{87E75764-1256-9CF6-4628-828CB981428E}"/>
              </a:ext>
            </a:extLst>
          </p:cNvPr>
          <p:cNvSpPr/>
          <p:nvPr/>
        </p:nvSpPr>
        <p:spPr>
          <a:xfrm>
            <a:off x="8209504" y="2880270"/>
            <a:ext cx="3050285" cy="1490088"/>
          </a:xfrm>
          <a:prstGeom prst="rect">
            <a:avLst/>
          </a:prstGeom>
          <a:ln>
            <a:solidFill>
              <a:srgbClr val="A10F3C"/>
            </a:solidFill>
          </a:ln>
        </p:spPr>
        <p:txBody>
          <a:bodyPr wrap="square">
            <a:spAutoFit/>
          </a:bodyPr>
          <a:lstStyle/>
          <a:p>
            <a:pPr marL="0" marR="0" lvl="0" indent="0" algn="just" defTabSz="1219170" rtl="0" eaLnBrk="0" fontAlgn="base" latinLnBrk="0" hangingPunct="0">
              <a:lnSpc>
                <a:spcPct val="150000"/>
              </a:lnSpc>
              <a:spcBef>
                <a:spcPct val="0"/>
              </a:spcBef>
              <a:spcAft>
                <a:spcPct val="0"/>
              </a:spcAft>
              <a:buClrTx/>
              <a:buSzTx/>
              <a:buFontTx/>
              <a:buNone/>
              <a:tabLst/>
              <a:defRPr/>
            </a:pP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Actualmente en proyectos </a:t>
            </a:r>
            <a:r>
              <a:rPr kumimoji="0" lang="es-CO" sz="16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4G</a:t>
            </a: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 el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47.</a:t>
            </a:r>
            <a:r>
              <a:rPr kumimoji="0" lang="es-CO" sz="16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09%</a:t>
            </a: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 es Mano de obra calificada y el </a:t>
            </a:r>
            <a:r>
              <a:rPr lang="es-CO" sz="1600" b="1"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52.91 </a:t>
            </a:r>
            <a:r>
              <a:rPr kumimoji="0" lang="es-CO" sz="1600" b="1"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 </a:t>
            </a:r>
            <a:r>
              <a:rPr lang="es-CO" sz="1400" dirty="0">
                <a:solidFill>
                  <a:srgbClr val="010407"/>
                </a:solidFill>
                <a:latin typeface="Calibri Light" panose="020F0302020204030204" pitchFamily="34" charset="0"/>
                <a:cs typeface="Calibri Light" panose="020F0302020204030204" pitchFamily="34" charset="0"/>
                <a:sym typeface="Arial" panose="020B0604020202020204" pitchFamily="34" charset="0"/>
              </a:rPr>
              <a:t>es </a:t>
            </a:r>
            <a:r>
              <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Mano de obra no calificada.</a:t>
            </a:r>
          </a:p>
          <a:p>
            <a:pPr marL="0" marR="0" lvl="0" indent="0" algn="just" defTabSz="1219170" rtl="0" eaLnBrk="0" fontAlgn="base" latinLnBrk="0" hangingPunct="0">
              <a:lnSpc>
                <a:spcPct val="150000"/>
              </a:lnSpc>
              <a:spcBef>
                <a:spcPct val="0"/>
              </a:spcBef>
              <a:spcAft>
                <a:spcPct val="0"/>
              </a:spcAft>
              <a:buClrTx/>
              <a:buSzTx/>
              <a:buFontTx/>
              <a:buNone/>
              <a:tabLst/>
              <a:defRPr/>
            </a:pPr>
            <a:endPar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endParaRPr>
          </a:p>
        </p:txBody>
      </p:sp>
      <p:cxnSp>
        <p:nvCxnSpPr>
          <p:cNvPr id="15" name="Conector recto 14">
            <a:extLst>
              <a:ext uri="{FF2B5EF4-FFF2-40B4-BE49-F238E27FC236}">
                <a16:creationId xmlns:a16="http://schemas.microsoft.com/office/drawing/2014/main" id="{0760B78C-A751-C110-1475-69503623B195}"/>
              </a:ext>
            </a:extLst>
          </p:cNvPr>
          <p:cNvCxnSpPr>
            <a:cxnSpLocks/>
            <a:endCxn id="14" idx="0"/>
          </p:cNvCxnSpPr>
          <p:nvPr/>
        </p:nvCxnSpPr>
        <p:spPr>
          <a:xfrm>
            <a:off x="9734646" y="2246409"/>
            <a:ext cx="1" cy="633861"/>
          </a:xfrm>
          <a:prstGeom prst="line">
            <a:avLst/>
          </a:prstGeom>
          <a:ln>
            <a:solidFill>
              <a:srgbClr val="A10F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66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31B03B3-2A75-2BC0-D298-08861ACD0267}"/>
              </a:ext>
            </a:extLst>
          </p:cNvPr>
          <p:cNvPicPr>
            <a:picLocks noChangeAspect="1"/>
          </p:cNvPicPr>
          <p:nvPr/>
        </p:nvPicPr>
        <p:blipFill>
          <a:blip r:embed="rId2"/>
          <a:stretch>
            <a:fillRect/>
          </a:stretch>
        </p:blipFill>
        <p:spPr>
          <a:xfrm>
            <a:off x="8211135" y="2967147"/>
            <a:ext cx="1457980" cy="1132750"/>
          </a:xfrm>
          <a:prstGeom prst="ellipse">
            <a:avLst/>
          </a:prstGeom>
        </p:spPr>
      </p:pic>
      <p:pic>
        <p:nvPicPr>
          <p:cNvPr id="5" name="Imagen 4">
            <a:extLst>
              <a:ext uri="{FF2B5EF4-FFF2-40B4-BE49-F238E27FC236}">
                <a16:creationId xmlns:a16="http://schemas.microsoft.com/office/drawing/2014/main" id="{B05E2488-FCD0-64DA-9425-F2A9832CC5B6}"/>
              </a:ext>
            </a:extLst>
          </p:cNvPr>
          <p:cNvPicPr>
            <a:picLocks noChangeAspect="1"/>
          </p:cNvPicPr>
          <p:nvPr/>
        </p:nvPicPr>
        <p:blipFill>
          <a:blip r:embed="rId3"/>
          <a:stretch>
            <a:fillRect/>
          </a:stretch>
        </p:blipFill>
        <p:spPr>
          <a:xfrm>
            <a:off x="8736132" y="1265665"/>
            <a:ext cx="1134000" cy="1134000"/>
          </a:xfrm>
          <a:prstGeom prst="rect">
            <a:avLst/>
          </a:prstGeom>
        </p:spPr>
      </p:pic>
      <p:cxnSp>
        <p:nvCxnSpPr>
          <p:cNvPr id="6" name="Conector recto 5">
            <a:extLst>
              <a:ext uri="{FF2B5EF4-FFF2-40B4-BE49-F238E27FC236}">
                <a16:creationId xmlns:a16="http://schemas.microsoft.com/office/drawing/2014/main" id="{2E40F11C-C2C7-645F-1344-0A2AFFF0A318}"/>
              </a:ext>
            </a:extLst>
          </p:cNvPr>
          <p:cNvCxnSpPr>
            <a:cxnSpLocks/>
          </p:cNvCxnSpPr>
          <p:nvPr/>
        </p:nvCxnSpPr>
        <p:spPr>
          <a:xfrm>
            <a:off x="1386954" y="3219104"/>
            <a:ext cx="934914"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Rectángulo 6">
            <a:extLst>
              <a:ext uri="{FF2B5EF4-FFF2-40B4-BE49-F238E27FC236}">
                <a16:creationId xmlns:a16="http://schemas.microsoft.com/office/drawing/2014/main" id="{39141C2C-678F-A240-BD9C-FED339F00CCE}"/>
              </a:ext>
            </a:extLst>
          </p:cNvPr>
          <p:cNvSpPr/>
          <p:nvPr/>
        </p:nvSpPr>
        <p:spPr>
          <a:xfrm>
            <a:off x="1163930" y="3116030"/>
            <a:ext cx="211873" cy="197823"/>
          </a:xfrm>
          <a:prstGeom prst="rect">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 name="Conector recto 7">
            <a:extLst>
              <a:ext uri="{FF2B5EF4-FFF2-40B4-BE49-F238E27FC236}">
                <a16:creationId xmlns:a16="http://schemas.microsoft.com/office/drawing/2014/main" id="{8F2FA9D3-3B13-1177-86F3-15682C0BF428}"/>
              </a:ext>
            </a:extLst>
          </p:cNvPr>
          <p:cNvCxnSpPr>
            <a:cxnSpLocks/>
          </p:cNvCxnSpPr>
          <p:nvPr/>
        </p:nvCxnSpPr>
        <p:spPr>
          <a:xfrm>
            <a:off x="2321868" y="1220323"/>
            <a:ext cx="0" cy="4060497"/>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Rectángulo 8">
            <a:extLst>
              <a:ext uri="{FF2B5EF4-FFF2-40B4-BE49-F238E27FC236}">
                <a16:creationId xmlns:a16="http://schemas.microsoft.com/office/drawing/2014/main" id="{BA983443-2A51-1F47-685C-A75D261E69EE}"/>
              </a:ext>
            </a:extLst>
          </p:cNvPr>
          <p:cNvSpPr/>
          <p:nvPr/>
        </p:nvSpPr>
        <p:spPr>
          <a:xfrm>
            <a:off x="2215931" y="1148762"/>
            <a:ext cx="211873" cy="197823"/>
          </a:xfrm>
          <a:prstGeom prst="rect">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B1D32268-A4C1-BBE1-C77B-71E0CF5ADCF8}"/>
              </a:ext>
            </a:extLst>
          </p:cNvPr>
          <p:cNvSpPr/>
          <p:nvPr/>
        </p:nvSpPr>
        <p:spPr>
          <a:xfrm>
            <a:off x="2215931" y="5129786"/>
            <a:ext cx="211873" cy="197823"/>
          </a:xfrm>
          <a:prstGeom prst="rect">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Conector recto 10">
            <a:extLst>
              <a:ext uri="{FF2B5EF4-FFF2-40B4-BE49-F238E27FC236}">
                <a16:creationId xmlns:a16="http://schemas.microsoft.com/office/drawing/2014/main" id="{DF3CBA69-A2A9-37A8-71CA-AF04DB9A683B}"/>
              </a:ext>
            </a:extLst>
          </p:cNvPr>
          <p:cNvCxnSpPr>
            <a:cxnSpLocks/>
          </p:cNvCxnSpPr>
          <p:nvPr/>
        </p:nvCxnSpPr>
        <p:spPr>
          <a:xfrm>
            <a:off x="2427804" y="1247673"/>
            <a:ext cx="934914"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ector recto 11">
            <a:extLst>
              <a:ext uri="{FF2B5EF4-FFF2-40B4-BE49-F238E27FC236}">
                <a16:creationId xmlns:a16="http://schemas.microsoft.com/office/drawing/2014/main" id="{EC17BE58-33D2-2BFB-4907-AA3287110249}"/>
              </a:ext>
            </a:extLst>
          </p:cNvPr>
          <p:cNvCxnSpPr>
            <a:cxnSpLocks/>
          </p:cNvCxnSpPr>
          <p:nvPr/>
        </p:nvCxnSpPr>
        <p:spPr>
          <a:xfrm>
            <a:off x="2355320" y="5228697"/>
            <a:ext cx="934914"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ángulo 12">
            <a:extLst>
              <a:ext uri="{FF2B5EF4-FFF2-40B4-BE49-F238E27FC236}">
                <a16:creationId xmlns:a16="http://schemas.microsoft.com/office/drawing/2014/main" id="{5B6E4043-381A-97DB-D7A1-8D92DD5F4D13}"/>
              </a:ext>
            </a:extLst>
          </p:cNvPr>
          <p:cNvSpPr/>
          <p:nvPr/>
        </p:nvSpPr>
        <p:spPr>
          <a:xfrm>
            <a:off x="3362718" y="960943"/>
            <a:ext cx="2183641" cy="568712"/>
          </a:xfrm>
          <a:prstGeom prst="rect">
            <a:avLst/>
          </a:prstGeom>
          <a:noFill/>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14" name="Rectángulo 13">
            <a:extLst>
              <a:ext uri="{FF2B5EF4-FFF2-40B4-BE49-F238E27FC236}">
                <a16:creationId xmlns:a16="http://schemas.microsoft.com/office/drawing/2014/main" id="{A37D4F29-DB61-4238-DCC4-3D10CD4B28CD}"/>
              </a:ext>
            </a:extLst>
          </p:cNvPr>
          <p:cNvSpPr/>
          <p:nvPr/>
        </p:nvSpPr>
        <p:spPr>
          <a:xfrm>
            <a:off x="3301385" y="4928407"/>
            <a:ext cx="2183641" cy="568712"/>
          </a:xfrm>
          <a:prstGeom prst="rect">
            <a:avLst/>
          </a:prstGeom>
          <a:noFill/>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15" name="Rectángulo 14">
            <a:extLst>
              <a:ext uri="{FF2B5EF4-FFF2-40B4-BE49-F238E27FC236}">
                <a16:creationId xmlns:a16="http://schemas.microsoft.com/office/drawing/2014/main" id="{D44F2C3E-5A5F-67E1-7953-E3592D6A5D7B}"/>
              </a:ext>
            </a:extLst>
          </p:cNvPr>
          <p:cNvSpPr/>
          <p:nvPr/>
        </p:nvSpPr>
        <p:spPr>
          <a:xfrm>
            <a:off x="3426197" y="889940"/>
            <a:ext cx="2078984" cy="74014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kern="0" dirty="0">
                <a:solidFill>
                  <a:srgbClr val="010407"/>
                </a:solidFill>
                <a:latin typeface="Calibri Light" panose="020F0302020204030204" pitchFamily="34" charset="0"/>
                <a:cs typeface="Calibri Light" panose="020F0302020204030204" pitchFamily="34" charset="0"/>
                <a:sym typeface="Arial"/>
              </a:rPr>
              <a:t>MANO DE OBRA CALIFICADA</a:t>
            </a:r>
            <a:endParaRPr lang="es-CO" sz="1300" kern="0" dirty="0">
              <a:solidFill>
                <a:srgbClr val="010407"/>
              </a:solidFill>
              <a:latin typeface="Calibri Light" panose="020F0302020204030204" pitchFamily="34" charset="0"/>
              <a:cs typeface="Calibri Light" panose="020F0302020204030204" pitchFamily="34" charset="0"/>
              <a:sym typeface="Arial"/>
            </a:endParaRPr>
          </a:p>
        </p:txBody>
      </p:sp>
      <p:sp>
        <p:nvSpPr>
          <p:cNvPr id="16" name="Rectángulo 15">
            <a:extLst>
              <a:ext uri="{FF2B5EF4-FFF2-40B4-BE49-F238E27FC236}">
                <a16:creationId xmlns:a16="http://schemas.microsoft.com/office/drawing/2014/main" id="{4470A48F-027B-C4DE-7A00-F2DD562D69A3}"/>
              </a:ext>
            </a:extLst>
          </p:cNvPr>
          <p:cNvSpPr/>
          <p:nvPr/>
        </p:nvSpPr>
        <p:spPr>
          <a:xfrm>
            <a:off x="3353713" y="4858627"/>
            <a:ext cx="2078984" cy="74014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kern="0" dirty="0">
                <a:solidFill>
                  <a:srgbClr val="010407"/>
                </a:solidFill>
                <a:latin typeface="Calibri Light" panose="020F0302020204030204" pitchFamily="34" charset="0"/>
                <a:cs typeface="Calibri Light" panose="020F0302020204030204" pitchFamily="34" charset="0"/>
                <a:sym typeface="Arial"/>
              </a:rPr>
              <a:t>MANO DE OBRA NO CALIFICADA</a:t>
            </a:r>
            <a:endParaRPr lang="es-CO" sz="1300" kern="0" dirty="0">
              <a:solidFill>
                <a:srgbClr val="010407"/>
              </a:solidFill>
              <a:latin typeface="Calibri Light" panose="020F0302020204030204" pitchFamily="34" charset="0"/>
              <a:cs typeface="Calibri Light" panose="020F0302020204030204" pitchFamily="34" charset="0"/>
              <a:sym typeface="Arial"/>
            </a:endParaRPr>
          </a:p>
        </p:txBody>
      </p:sp>
      <p:sp>
        <p:nvSpPr>
          <p:cNvPr id="17" name="Rectángulo 16">
            <a:extLst>
              <a:ext uri="{FF2B5EF4-FFF2-40B4-BE49-F238E27FC236}">
                <a16:creationId xmlns:a16="http://schemas.microsoft.com/office/drawing/2014/main" id="{5C20C349-FAFB-DDB5-75CD-12A92832267A}"/>
              </a:ext>
            </a:extLst>
          </p:cNvPr>
          <p:cNvSpPr/>
          <p:nvPr/>
        </p:nvSpPr>
        <p:spPr>
          <a:xfrm>
            <a:off x="4393205" y="1683588"/>
            <a:ext cx="3743315" cy="1600438"/>
          </a:xfrm>
          <a:prstGeom prst="rect">
            <a:avLst/>
          </a:prstGeom>
          <a:ln>
            <a:solidFill>
              <a:srgbClr val="FF9300"/>
            </a:solidFill>
          </a:ln>
        </p:spPr>
        <p:txBody>
          <a:bodyPr wrap="square">
            <a:spAutoFit/>
          </a:bodyPr>
          <a:lstStyle/>
          <a:p>
            <a:pPr algn="ctr" defTabSz="914377">
              <a:defRPr/>
            </a:pPr>
            <a:r>
              <a:rPr lang="es-CO" sz="1400" dirty="0">
                <a:solidFill>
                  <a:srgbClr val="073763"/>
                </a:solidFill>
                <a:latin typeface="Calibri Light" panose="020F0302020204030204" pitchFamily="34" charset="0"/>
                <a:cs typeface="Calibri Light" panose="020F0302020204030204" pitchFamily="34" charset="0"/>
              </a:rPr>
              <a:t>Técnicos, tecnólogos y profesionales: </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Ingenieros civiles,</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Arqueólogos,</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Topógrafos,</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Profesionales sociales y ambientales,</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Inspectores SISO</a:t>
            </a:r>
          </a:p>
          <a:p>
            <a:pPr algn="ctr" defTabSz="914377">
              <a:defRPr/>
            </a:pPr>
            <a:r>
              <a:rPr lang="es-CO" sz="1400" dirty="0">
                <a:solidFill>
                  <a:srgbClr val="073763"/>
                </a:solidFill>
                <a:latin typeface="Calibri Light" panose="020F0302020204030204" pitchFamily="34" charset="0"/>
                <a:cs typeface="Calibri Light" panose="020F0302020204030204" pitchFamily="34" charset="0"/>
              </a:rPr>
              <a:t>Administrativos, abogados, entre otros. </a:t>
            </a:r>
          </a:p>
        </p:txBody>
      </p:sp>
      <p:sp>
        <p:nvSpPr>
          <p:cNvPr id="18" name="Rectángulo 17">
            <a:extLst>
              <a:ext uri="{FF2B5EF4-FFF2-40B4-BE49-F238E27FC236}">
                <a16:creationId xmlns:a16="http://schemas.microsoft.com/office/drawing/2014/main" id="{80EED8C6-3E47-C1D8-0E6E-8237F70F69E3}"/>
              </a:ext>
            </a:extLst>
          </p:cNvPr>
          <p:cNvSpPr/>
          <p:nvPr/>
        </p:nvSpPr>
        <p:spPr>
          <a:xfrm>
            <a:off x="5675355" y="4546985"/>
            <a:ext cx="3597935" cy="2031325"/>
          </a:xfrm>
          <a:prstGeom prst="rect">
            <a:avLst/>
          </a:prstGeom>
          <a:ln>
            <a:solidFill>
              <a:srgbClr val="FF9300"/>
            </a:solidFill>
          </a:ln>
        </p:spPr>
        <p:txBody>
          <a:bodyPr wrap="square">
            <a:spAutoFit/>
          </a:bodyPr>
          <a:lstStyle/>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Ayudantes de obras y oficiales de construcción</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Auxiliares de arqueología</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Servicios generales</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Conductores </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Recaudadores de peajes</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Paleteros y vigilantes</a:t>
            </a:r>
          </a:p>
          <a:p>
            <a:pPr lvl="0" algn="ctr" defTabSz="914377">
              <a:defRPr/>
            </a:pPr>
            <a:r>
              <a:rPr lang="es-CO" sz="1400" dirty="0">
                <a:solidFill>
                  <a:srgbClr val="073763"/>
                </a:solidFill>
                <a:latin typeface="Calibri Light" panose="020F0302020204030204" pitchFamily="34" charset="0"/>
                <a:cs typeface="Calibri Light" panose="020F0302020204030204" pitchFamily="34" charset="0"/>
                <a:sym typeface="Arial" panose="020B0604020202020204" pitchFamily="34" charset="0"/>
              </a:rPr>
              <a:t>Operador de maquinaria, cadeneros, operadores de equipo pesado, perforadores, auxiliares de carro – taller, entre otros. </a:t>
            </a:r>
          </a:p>
        </p:txBody>
      </p:sp>
      <p:cxnSp>
        <p:nvCxnSpPr>
          <p:cNvPr id="19" name="Conector recto 18">
            <a:extLst>
              <a:ext uri="{FF2B5EF4-FFF2-40B4-BE49-F238E27FC236}">
                <a16:creationId xmlns:a16="http://schemas.microsoft.com/office/drawing/2014/main" id="{65F52802-3915-1273-48C1-B1B235257FEA}"/>
              </a:ext>
            </a:extLst>
          </p:cNvPr>
          <p:cNvCxnSpPr>
            <a:cxnSpLocks/>
          </p:cNvCxnSpPr>
          <p:nvPr/>
        </p:nvCxnSpPr>
        <p:spPr>
          <a:xfrm>
            <a:off x="5546359" y="1220323"/>
            <a:ext cx="718503"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Conector recto 19">
            <a:extLst>
              <a:ext uri="{FF2B5EF4-FFF2-40B4-BE49-F238E27FC236}">
                <a16:creationId xmlns:a16="http://schemas.microsoft.com/office/drawing/2014/main" id="{572A711F-D070-4E16-BDDF-3ABF4A4EFD0B}"/>
              </a:ext>
            </a:extLst>
          </p:cNvPr>
          <p:cNvCxnSpPr>
            <a:cxnSpLocks/>
            <a:endCxn id="17" idx="0"/>
          </p:cNvCxnSpPr>
          <p:nvPr/>
        </p:nvCxnSpPr>
        <p:spPr>
          <a:xfrm>
            <a:off x="6264863" y="1260010"/>
            <a:ext cx="0" cy="423578"/>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Conector recto 20">
            <a:extLst>
              <a:ext uri="{FF2B5EF4-FFF2-40B4-BE49-F238E27FC236}">
                <a16:creationId xmlns:a16="http://schemas.microsoft.com/office/drawing/2014/main" id="{FFF8CCE5-82C1-B349-13AF-9EB5BA9C49AF}"/>
              </a:ext>
            </a:extLst>
          </p:cNvPr>
          <p:cNvCxnSpPr>
            <a:cxnSpLocks/>
          </p:cNvCxnSpPr>
          <p:nvPr/>
        </p:nvCxnSpPr>
        <p:spPr>
          <a:xfrm>
            <a:off x="5485026" y="5262748"/>
            <a:ext cx="190329" cy="0"/>
          </a:xfrm>
          <a:prstGeom prst="line">
            <a:avLst/>
          </a:prstGeom>
          <a:ln w="9525"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2" name="Imagen 21">
            <a:extLst>
              <a:ext uri="{FF2B5EF4-FFF2-40B4-BE49-F238E27FC236}">
                <a16:creationId xmlns:a16="http://schemas.microsoft.com/office/drawing/2014/main" id="{4F648ADA-E339-BA69-0DBD-3AAF221F7306}"/>
              </a:ext>
            </a:extLst>
          </p:cNvPr>
          <p:cNvPicPr>
            <a:picLocks noChangeAspect="1"/>
          </p:cNvPicPr>
          <p:nvPr/>
        </p:nvPicPr>
        <p:blipFill rotWithShape="1">
          <a:blip r:embed="rId4"/>
          <a:srcRect t="17353" b="52579"/>
          <a:stretch/>
        </p:blipFill>
        <p:spPr>
          <a:xfrm>
            <a:off x="9855966" y="2508687"/>
            <a:ext cx="1837616" cy="1182856"/>
          </a:xfrm>
          <a:prstGeom prst="flowChartMultidocument">
            <a:avLst/>
          </a:prstGeom>
        </p:spPr>
      </p:pic>
      <p:pic>
        <p:nvPicPr>
          <p:cNvPr id="23" name="Imagen 22">
            <a:extLst>
              <a:ext uri="{FF2B5EF4-FFF2-40B4-BE49-F238E27FC236}">
                <a16:creationId xmlns:a16="http://schemas.microsoft.com/office/drawing/2014/main" id="{953DED91-0510-E95E-F22B-BFB9DB46EE1D}"/>
              </a:ext>
            </a:extLst>
          </p:cNvPr>
          <p:cNvPicPr>
            <a:picLocks noChangeAspect="1"/>
          </p:cNvPicPr>
          <p:nvPr/>
        </p:nvPicPr>
        <p:blipFill rotWithShape="1">
          <a:blip r:embed="rId5"/>
          <a:srcRect t="48850" r="73488"/>
          <a:stretch/>
        </p:blipFill>
        <p:spPr>
          <a:xfrm>
            <a:off x="9836680" y="4478887"/>
            <a:ext cx="1960724" cy="1301797"/>
          </a:xfrm>
          <a:prstGeom prst="flowChartMultidocument">
            <a:avLst/>
          </a:prstGeom>
        </p:spPr>
      </p:pic>
      <p:sp>
        <p:nvSpPr>
          <p:cNvPr id="24" name="Rectángulo 23">
            <a:extLst>
              <a:ext uri="{FF2B5EF4-FFF2-40B4-BE49-F238E27FC236}">
                <a16:creationId xmlns:a16="http://schemas.microsoft.com/office/drawing/2014/main" id="{38CA5227-2C76-A7A4-B30A-6119CEB7F34E}"/>
              </a:ext>
            </a:extLst>
          </p:cNvPr>
          <p:cNvSpPr/>
          <p:nvPr/>
        </p:nvSpPr>
        <p:spPr>
          <a:xfrm>
            <a:off x="218351" y="2696339"/>
            <a:ext cx="2078984" cy="518602"/>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kern="0" dirty="0">
                <a:solidFill>
                  <a:srgbClr val="010407"/>
                </a:solidFill>
                <a:latin typeface="Calibri Light" panose="020F0302020204030204" pitchFamily="34" charset="0"/>
                <a:cs typeface="Calibri Light" panose="020F0302020204030204" pitchFamily="34" charset="0"/>
                <a:sym typeface="Arial"/>
              </a:rPr>
              <a:t>TIPO DE EMPLEOS</a:t>
            </a:r>
            <a:endParaRPr lang="es-CO" sz="1300" kern="0" dirty="0">
              <a:solidFill>
                <a:srgbClr val="010407"/>
              </a:solidFill>
              <a:latin typeface="Calibri Light" panose="020F0302020204030204" pitchFamily="34" charset="0"/>
              <a:cs typeface="Calibri Light" panose="020F0302020204030204" pitchFamily="34" charset="0"/>
              <a:sym typeface="Arial"/>
            </a:endParaRPr>
          </a:p>
        </p:txBody>
      </p:sp>
      <p:sp>
        <p:nvSpPr>
          <p:cNvPr id="25" name="Marcador de contenido 1">
            <a:extLst>
              <a:ext uri="{FF2B5EF4-FFF2-40B4-BE49-F238E27FC236}">
                <a16:creationId xmlns:a16="http://schemas.microsoft.com/office/drawing/2014/main" id="{93DD9F63-CD47-1ABA-C883-3E41B6A51485}"/>
              </a:ext>
            </a:extLst>
          </p:cNvPr>
          <p:cNvSpPr txBox="1">
            <a:spLocks/>
          </p:cNvSpPr>
          <p:nvPr/>
        </p:nvSpPr>
        <p:spPr bwMode="auto">
          <a:xfrm>
            <a:off x="1674940" y="294997"/>
            <a:ext cx="8489473" cy="518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20000"/>
              </a:spcBef>
              <a:spcAft>
                <a:spcPct val="0"/>
              </a:spcAft>
              <a:buClrTx/>
              <a:buSzTx/>
              <a:buFont typeface="Arial" charset="0"/>
              <a:buNone/>
              <a:tabLst/>
              <a:defRPr/>
            </a:pPr>
            <a:r>
              <a:rPr kumimoji="0" lang="es-CO" sz="20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panose="020B0604020202020204" pitchFamily="34" charset="0"/>
              </a:rPr>
              <a:t>¿QUÉ TIPO DE EMPLEOS SE ESTÁN GENERANDO EN LAS CONCESIONES?</a:t>
            </a:r>
            <a:endParaRPr kumimoji="0" lang="es-CO" sz="20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endParaRPr>
          </a:p>
        </p:txBody>
      </p:sp>
      <p:sp>
        <p:nvSpPr>
          <p:cNvPr id="26" name="Rectángulo 25">
            <a:extLst>
              <a:ext uri="{FF2B5EF4-FFF2-40B4-BE49-F238E27FC236}">
                <a16:creationId xmlns:a16="http://schemas.microsoft.com/office/drawing/2014/main" id="{E8C3ED5F-A590-9616-B083-D58EEC70D829}"/>
              </a:ext>
            </a:extLst>
          </p:cNvPr>
          <p:cNvSpPr/>
          <p:nvPr/>
        </p:nvSpPr>
        <p:spPr>
          <a:xfrm>
            <a:off x="160547" y="6502301"/>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 de 2023</a:t>
            </a:r>
          </a:p>
        </p:txBody>
      </p:sp>
    </p:spTree>
    <p:extLst>
      <p:ext uri="{BB962C8B-B14F-4D97-AF65-F5344CB8AC3E}">
        <p14:creationId xmlns:p14="http://schemas.microsoft.com/office/powerpoint/2010/main" val="337417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6D7ED0-9444-102B-ADF2-510ABDC316CC}"/>
              </a:ext>
            </a:extLst>
          </p:cNvPr>
          <p:cNvSpPr/>
          <p:nvPr/>
        </p:nvSpPr>
        <p:spPr>
          <a:xfrm>
            <a:off x="1261685" y="2119376"/>
            <a:ext cx="4980089" cy="1262835"/>
          </a:xfrm>
          <a:prstGeom prst="rect">
            <a:avLst/>
          </a:prstGeom>
          <a:noFill/>
          <a:ln>
            <a:noFill/>
          </a:ln>
        </p:spPr>
        <p:txBody>
          <a:bodyPr spcFirstLastPara="1" wrap="square" lIns="121900" tIns="121900" rIns="121900" bIns="121900" anchor="t" anchorCtr="0">
            <a:noAutofit/>
          </a:bodyPr>
          <a:lstStyle/>
          <a:p>
            <a:pPr lvl="0" algn="just" defTabSz="914377">
              <a:lnSpc>
                <a:spcPct val="107000"/>
              </a:lnSpc>
              <a:spcAft>
                <a:spcPts val="800"/>
              </a:spcAft>
              <a:defRPr/>
            </a:pPr>
            <a:r>
              <a:rPr lang="es-ES_tradnl" sz="1400" dirty="0">
                <a:solidFill>
                  <a:srgbClr val="010407"/>
                </a:solidFill>
                <a:latin typeface="Calibri Light" panose="020F0302020204030204" pitchFamily="34" charset="0"/>
                <a:ea typeface="Calibri" panose="020F0502020204030204" pitchFamily="34" charset="0"/>
                <a:cs typeface="Calibri Light" panose="020F0302020204030204" pitchFamily="34" charset="0"/>
                <a:sym typeface="Arial" panose="020B0604020202020204" pitchFamily="34" charset="0"/>
              </a:rPr>
              <a:t>Las iniciativas y/o proyectos productivos generan desarrollo, prosperidad y mejoramiento de las condiciones económicas para las comunidades étnicas y no étnicas del área de influencia donde se realizan las obras de infraestructura que conectan al país.</a:t>
            </a:r>
            <a:endParaRPr lang="es-CO" sz="1400" dirty="0">
              <a:solidFill>
                <a:srgbClr val="010407"/>
              </a:solidFill>
              <a:latin typeface="Calibri Light" panose="020F0302020204030204" pitchFamily="34" charset="0"/>
              <a:ea typeface="Calibri" panose="020F0502020204030204" pitchFamily="34" charset="0"/>
              <a:cs typeface="Calibri Light" panose="020F0302020204030204" pitchFamily="34" charset="0"/>
              <a:sym typeface="Arial" panose="020B0604020202020204" pitchFamily="34" charset="0"/>
            </a:endParaRPr>
          </a:p>
        </p:txBody>
      </p:sp>
      <p:pic>
        <p:nvPicPr>
          <p:cNvPr id="3" name="Imagen 2">
            <a:extLst>
              <a:ext uri="{FF2B5EF4-FFF2-40B4-BE49-F238E27FC236}">
                <a16:creationId xmlns:a16="http://schemas.microsoft.com/office/drawing/2014/main" id="{65888C4E-8F74-DB6D-6D17-48B8733144AD}"/>
              </a:ext>
            </a:extLst>
          </p:cNvPr>
          <p:cNvPicPr>
            <a:picLocks noChangeAspect="1"/>
          </p:cNvPicPr>
          <p:nvPr/>
        </p:nvPicPr>
        <p:blipFill>
          <a:blip r:embed="rId2"/>
          <a:stretch>
            <a:fillRect/>
          </a:stretch>
        </p:blipFill>
        <p:spPr>
          <a:xfrm>
            <a:off x="9177897" y="3040435"/>
            <a:ext cx="1457980" cy="1134000"/>
          </a:xfrm>
          <a:prstGeom prst="ellipse">
            <a:avLst/>
          </a:prstGeom>
        </p:spPr>
      </p:pic>
      <p:sp>
        <p:nvSpPr>
          <p:cNvPr id="4" name="Corchetes 3">
            <a:extLst>
              <a:ext uri="{FF2B5EF4-FFF2-40B4-BE49-F238E27FC236}">
                <a16:creationId xmlns:a16="http://schemas.microsoft.com/office/drawing/2014/main" id="{72246C5D-275A-5677-D66C-B889F452737B}"/>
              </a:ext>
            </a:extLst>
          </p:cNvPr>
          <p:cNvSpPr/>
          <p:nvPr/>
        </p:nvSpPr>
        <p:spPr>
          <a:xfrm>
            <a:off x="841261" y="2038643"/>
            <a:ext cx="5820936" cy="2821258"/>
          </a:xfrm>
          <a:prstGeom prst="bracketPair">
            <a:avLst/>
          </a:prstGeom>
          <a:ln>
            <a:solidFill>
              <a:srgbClr val="FF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 name="Rectángulo 4">
            <a:extLst>
              <a:ext uri="{FF2B5EF4-FFF2-40B4-BE49-F238E27FC236}">
                <a16:creationId xmlns:a16="http://schemas.microsoft.com/office/drawing/2014/main" id="{429F8080-0016-8A9A-6C96-EE2A8321E532}"/>
              </a:ext>
            </a:extLst>
          </p:cNvPr>
          <p:cNvSpPr/>
          <p:nvPr/>
        </p:nvSpPr>
        <p:spPr>
          <a:xfrm>
            <a:off x="1261685" y="3449272"/>
            <a:ext cx="5202075" cy="1234633"/>
          </a:xfrm>
          <a:prstGeom prst="rect">
            <a:avLst/>
          </a:prstGeom>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es-ES_tradnl"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rPr>
              <a:t>Desde la ANI, se realiza una Articulación interinstitucional con entidades como el SENA, las Alcaldías Municipales, las Corporaciones Autónomas Regionales y empresas privadas interesadas en la capacitación de la población en procesos de emprendimiento y desarrollo social.   </a:t>
            </a:r>
            <a:endParaRPr kumimoji="0" lang="es-CO" sz="1400" u="none" strike="noStrike" kern="120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panose="020B0604020202020204" pitchFamily="34" charset="0"/>
            </a:endParaRPr>
          </a:p>
        </p:txBody>
      </p:sp>
      <p:pic>
        <p:nvPicPr>
          <p:cNvPr id="6" name="Imagen 5">
            <a:extLst>
              <a:ext uri="{FF2B5EF4-FFF2-40B4-BE49-F238E27FC236}">
                <a16:creationId xmlns:a16="http://schemas.microsoft.com/office/drawing/2014/main" id="{EE516663-58A0-D9E8-D50A-762E38F341A8}"/>
              </a:ext>
            </a:extLst>
          </p:cNvPr>
          <p:cNvPicPr>
            <a:picLocks noChangeAspect="1"/>
          </p:cNvPicPr>
          <p:nvPr/>
        </p:nvPicPr>
        <p:blipFill>
          <a:blip r:embed="rId3"/>
          <a:stretch>
            <a:fillRect/>
          </a:stretch>
        </p:blipFill>
        <p:spPr>
          <a:xfrm>
            <a:off x="8410054" y="1791524"/>
            <a:ext cx="1134000" cy="1134000"/>
          </a:xfrm>
          <a:prstGeom prst="rect">
            <a:avLst/>
          </a:prstGeom>
        </p:spPr>
      </p:pic>
      <p:pic>
        <p:nvPicPr>
          <p:cNvPr id="7" name="Imagen 6">
            <a:extLst>
              <a:ext uri="{FF2B5EF4-FFF2-40B4-BE49-F238E27FC236}">
                <a16:creationId xmlns:a16="http://schemas.microsoft.com/office/drawing/2014/main" id="{323802EF-B9CC-F78D-7045-84ED01310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7054" y="4886635"/>
            <a:ext cx="2441686" cy="1594624"/>
          </a:xfrm>
          <a:prstGeom prst="rect">
            <a:avLst/>
          </a:prstGeom>
        </p:spPr>
      </p:pic>
      <p:sp>
        <p:nvSpPr>
          <p:cNvPr id="8" name="Marcador de contenido 1">
            <a:extLst>
              <a:ext uri="{FF2B5EF4-FFF2-40B4-BE49-F238E27FC236}">
                <a16:creationId xmlns:a16="http://schemas.microsoft.com/office/drawing/2014/main" id="{139C8307-5838-1C9C-7A9C-91CD747E0D31}"/>
              </a:ext>
            </a:extLst>
          </p:cNvPr>
          <p:cNvSpPr txBox="1">
            <a:spLocks/>
          </p:cNvSpPr>
          <p:nvPr/>
        </p:nvSpPr>
        <p:spPr bwMode="auto">
          <a:xfrm>
            <a:off x="841261" y="1150815"/>
            <a:ext cx="8465316" cy="518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20000"/>
              </a:spcBef>
              <a:spcAft>
                <a:spcPct val="0"/>
              </a:spcAft>
              <a:buClrTx/>
              <a:buSzTx/>
              <a:buFont typeface="Arial" charset="0"/>
              <a:buNone/>
              <a:tabLst/>
              <a:defRPr/>
            </a:pPr>
            <a:r>
              <a:rPr kumimoji="0" lang="es-CO" sz="18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panose="020B0604020202020204" pitchFamily="34" charset="0"/>
              </a:rPr>
              <a:t>FORTALECIMIENTO DE INICIATIVAS Y/O PROYECTOS PRODUCTIVOS</a:t>
            </a:r>
            <a:endParaRPr kumimoji="0" lang="es-CO" sz="1800" u="none" strike="noStrike" kern="120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endParaRPr>
          </a:p>
        </p:txBody>
      </p:sp>
      <p:sp>
        <p:nvSpPr>
          <p:cNvPr id="9" name="Rectángulo 8">
            <a:extLst>
              <a:ext uri="{FF2B5EF4-FFF2-40B4-BE49-F238E27FC236}">
                <a16:creationId xmlns:a16="http://schemas.microsoft.com/office/drawing/2014/main" id="{D3E534DD-12AD-0253-799F-546532C850CC}"/>
              </a:ext>
            </a:extLst>
          </p:cNvPr>
          <p:cNvSpPr/>
          <p:nvPr/>
        </p:nvSpPr>
        <p:spPr>
          <a:xfrm>
            <a:off x="170808" y="6352986"/>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653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E1555C98-395C-5B9E-B104-B37F2781450E}"/>
              </a:ext>
            </a:extLst>
          </p:cNvPr>
          <p:cNvPicPr>
            <a:picLocks noChangeAspect="1"/>
          </p:cNvPicPr>
          <p:nvPr/>
        </p:nvPicPr>
        <p:blipFill>
          <a:blip r:embed="rId2"/>
          <a:stretch>
            <a:fillRect/>
          </a:stretch>
        </p:blipFill>
        <p:spPr>
          <a:xfrm>
            <a:off x="1594979" y="3462635"/>
            <a:ext cx="1054092" cy="1054092"/>
          </a:xfrm>
          <a:prstGeom prst="rect">
            <a:avLst/>
          </a:prstGeom>
        </p:spPr>
      </p:pic>
      <p:sp>
        <p:nvSpPr>
          <p:cNvPr id="16" name="Rectángulo 15">
            <a:extLst>
              <a:ext uri="{FF2B5EF4-FFF2-40B4-BE49-F238E27FC236}">
                <a16:creationId xmlns:a16="http://schemas.microsoft.com/office/drawing/2014/main" id="{7CBCFB9C-1830-5170-490B-23F68AF1DF7B}"/>
              </a:ext>
            </a:extLst>
          </p:cNvPr>
          <p:cNvSpPr/>
          <p:nvPr/>
        </p:nvSpPr>
        <p:spPr>
          <a:xfrm>
            <a:off x="1657391" y="1551101"/>
            <a:ext cx="5575872" cy="1499000"/>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es-CO" sz="1600" dirty="0">
                <a:solidFill>
                  <a:prstClr val="black"/>
                </a:solidFill>
                <a:latin typeface="Calibri Light" panose="020F0302020204030204" pitchFamily="34" charset="0"/>
                <a:cs typeface="Calibri Light" panose="020F0302020204030204" pitchFamily="34" charset="0"/>
              </a:rPr>
              <a:t>Implementando</a:t>
            </a:r>
            <a:r>
              <a:rPr kumimoji="0" lang="es-CO" sz="16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acciones pedagógicas que contribuyen, entre otras cosas, al uso adecuado de la infraestructura  para la prevención de accidentes, se promueve el </a:t>
            </a:r>
            <a:r>
              <a:rPr kumimoji="0" lang="es-CO"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Derecho a la Vida</a:t>
            </a:r>
            <a:r>
              <a:rPr kumimoji="0" lang="es-CO" sz="14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s-CO" sz="160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 los proyectos a cargo de la Agencia, así mismo se contribuye al cumplimiento del </a:t>
            </a:r>
            <a:r>
              <a:rPr kumimoji="0" lang="es-CO"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ODS No. 3 Salud y Bienestar</a:t>
            </a:r>
          </a:p>
        </p:txBody>
      </p:sp>
      <p:sp>
        <p:nvSpPr>
          <p:cNvPr id="17" name="Rectángulo 16">
            <a:extLst>
              <a:ext uri="{FF2B5EF4-FFF2-40B4-BE49-F238E27FC236}">
                <a16:creationId xmlns:a16="http://schemas.microsoft.com/office/drawing/2014/main" id="{BA48F699-181D-EE5C-D2A2-A1E8382B4681}"/>
              </a:ext>
            </a:extLst>
          </p:cNvPr>
          <p:cNvSpPr/>
          <p:nvPr/>
        </p:nvSpPr>
        <p:spPr>
          <a:xfrm>
            <a:off x="3276270" y="3312065"/>
            <a:ext cx="3217295" cy="492443"/>
          </a:xfrm>
          <a:prstGeom prst="rect">
            <a:avLst/>
          </a:prstGeom>
          <a:ln>
            <a:solidFill>
              <a:srgbClr val="92D050"/>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s-CO"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Más de</a:t>
            </a:r>
            <a:r>
              <a:rPr kumimoji="0" lang="es-CO" sz="1200"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 </a:t>
            </a:r>
            <a:r>
              <a:rPr kumimoji="0" lang="es-CO" sz="1400" b="1"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1800</a:t>
            </a:r>
            <a:r>
              <a:rPr kumimoji="0" lang="es-CO" sz="1200" u="none" strike="noStrike" kern="0" cap="none" spc="0" normalizeH="0" baseline="0" noProof="0" dirty="0">
                <a:ln>
                  <a:noFill/>
                </a:ln>
                <a:solidFill>
                  <a:srgbClr val="010407"/>
                </a:solidFill>
                <a:effectLst/>
                <a:uLnTx/>
                <a:uFillTx/>
                <a:latin typeface="Calibri Light" panose="020F0302020204030204" pitchFamily="34" charset="0"/>
                <a:cs typeface="Calibri Light" panose="020F0302020204030204" pitchFamily="34" charset="0"/>
                <a:sym typeface="Arial"/>
              </a:rPr>
              <a:t> Capacitaciones de cultura vial. </a:t>
            </a:r>
          </a:p>
          <a:p>
            <a:pPr lvl="0" algn="ctr" defTabSz="1219170">
              <a:buClr>
                <a:srgbClr val="000000"/>
              </a:buClr>
              <a:defRPr/>
            </a:pPr>
            <a:r>
              <a:rPr lang="es-CO" sz="1200" kern="0" dirty="0">
                <a:solidFill>
                  <a:srgbClr val="010407"/>
                </a:solidFill>
                <a:latin typeface="Calibri Light" panose="020F0302020204030204" pitchFamily="34" charset="0"/>
                <a:cs typeface="Calibri Light" panose="020F0302020204030204" pitchFamily="34" charset="0"/>
                <a:sym typeface="Arial"/>
              </a:rPr>
              <a:t>Con</a:t>
            </a:r>
            <a:r>
              <a:rPr lang="es-CO" sz="1200" b="1" kern="0" dirty="0">
                <a:solidFill>
                  <a:srgbClr val="010407"/>
                </a:solidFill>
                <a:latin typeface="Calibri Light" panose="020F0302020204030204" pitchFamily="34" charset="0"/>
                <a:cs typeface="Calibri Light" panose="020F0302020204030204" pitchFamily="34" charset="0"/>
                <a:sym typeface="Arial"/>
              </a:rPr>
              <a:t> </a:t>
            </a:r>
            <a:r>
              <a:rPr lang="es-CO" sz="1200" kern="0" dirty="0">
                <a:solidFill>
                  <a:srgbClr val="010407"/>
                </a:solidFill>
                <a:latin typeface="Calibri Light" panose="020F0302020204030204" pitchFamily="34" charset="0"/>
                <a:cs typeface="Calibri Light" panose="020F0302020204030204" pitchFamily="34" charset="0"/>
                <a:sym typeface="Arial"/>
              </a:rPr>
              <a:t>más de </a:t>
            </a:r>
            <a:r>
              <a:rPr lang="es-CO" sz="1200" b="1" kern="0" dirty="0">
                <a:solidFill>
                  <a:srgbClr val="010407"/>
                </a:solidFill>
                <a:latin typeface="Calibri Light" panose="020F0302020204030204" pitchFamily="34" charset="0"/>
                <a:cs typeface="Calibri Light" panose="020F0302020204030204" pitchFamily="34" charset="0"/>
                <a:sym typeface="Arial"/>
              </a:rPr>
              <a:t>55 mil </a:t>
            </a:r>
            <a:r>
              <a:rPr lang="es-CO" sz="1200" kern="0" dirty="0">
                <a:solidFill>
                  <a:srgbClr val="010407"/>
                </a:solidFill>
                <a:latin typeface="Calibri Light" panose="020F0302020204030204" pitchFamily="34" charset="0"/>
                <a:cs typeface="Calibri Light" panose="020F0302020204030204" pitchFamily="34" charset="0"/>
                <a:sym typeface="Arial"/>
              </a:rPr>
              <a:t>de Beneficiarios</a:t>
            </a:r>
            <a:endParaRPr kumimoji="0" lang="en-US" sz="120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p:txBody>
      </p:sp>
      <p:sp>
        <p:nvSpPr>
          <p:cNvPr id="18" name="Rectángulo 17">
            <a:extLst>
              <a:ext uri="{FF2B5EF4-FFF2-40B4-BE49-F238E27FC236}">
                <a16:creationId xmlns:a16="http://schemas.microsoft.com/office/drawing/2014/main" id="{39F3AB3B-851C-1A93-887F-9CDD0A5C6E00}"/>
              </a:ext>
            </a:extLst>
          </p:cNvPr>
          <p:cNvSpPr/>
          <p:nvPr/>
        </p:nvSpPr>
        <p:spPr>
          <a:xfrm>
            <a:off x="3274594" y="3953065"/>
            <a:ext cx="3869453" cy="1077218"/>
          </a:xfrm>
          <a:prstGeom prst="rect">
            <a:avLst/>
          </a:prstGeom>
          <a:ln>
            <a:solidFill>
              <a:srgbClr val="92D050"/>
            </a:solidFill>
          </a:ln>
        </p:spPr>
        <p:txBody>
          <a:bodyPr wrap="square">
            <a:spAutoFit/>
          </a:bodyPr>
          <a:lstStyle/>
          <a:p>
            <a:pPr algn="just" defTabSz="1219170">
              <a:buClr>
                <a:srgbClr val="000000"/>
              </a:buClr>
            </a:pPr>
            <a:r>
              <a:rPr lang="es-CO" sz="1400" b="1" kern="0" dirty="0">
                <a:solidFill>
                  <a:srgbClr val="010407"/>
                </a:solidFill>
                <a:latin typeface="Calibri Light" panose="020F0302020204030204" pitchFamily="34" charset="0"/>
                <a:cs typeface="Calibri Light" panose="020F0302020204030204" pitchFamily="34" charset="0"/>
                <a:sym typeface="Arial"/>
              </a:rPr>
              <a:t>7.339</a:t>
            </a:r>
            <a:r>
              <a:rPr lang="es-CO" sz="1200" kern="0" dirty="0">
                <a:solidFill>
                  <a:srgbClr val="000000"/>
                </a:solidFill>
                <a:latin typeface="Calibri Light" panose="020F0302020204030204" pitchFamily="34" charset="0"/>
                <a:cs typeface="Calibri Light" panose="020F0302020204030204" pitchFamily="34" charset="0"/>
                <a:sym typeface="Arial"/>
              </a:rPr>
              <a:t> actividades pedagógicas de formación en temas diferentes a cultura vial y arqueología y espacios de socialización, en los proyectos de concesión a cargo de la ANI han impactado significativamente a </a:t>
            </a:r>
            <a:r>
              <a:rPr lang="es-CO" sz="1400" b="1" kern="0" dirty="0">
                <a:solidFill>
                  <a:srgbClr val="010407"/>
                </a:solidFill>
                <a:latin typeface="Calibri Light" panose="020F0302020204030204" pitchFamily="34" charset="0"/>
                <a:cs typeface="Calibri Light" panose="020F0302020204030204" pitchFamily="34" charset="0"/>
                <a:sym typeface="Arial"/>
              </a:rPr>
              <a:t>22.000</a:t>
            </a:r>
            <a:r>
              <a:rPr lang="es-CO" sz="1200" kern="0" dirty="0">
                <a:solidFill>
                  <a:srgbClr val="000000"/>
                </a:solidFill>
                <a:latin typeface="Calibri Light" panose="020F0302020204030204" pitchFamily="34" charset="0"/>
                <a:cs typeface="Calibri Light" panose="020F0302020204030204" pitchFamily="34" charset="0"/>
                <a:sym typeface="Arial"/>
              </a:rPr>
              <a:t> personas aproximadamente.</a:t>
            </a:r>
            <a:endParaRPr lang="es-CO" sz="1200" kern="0" dirty="0">
              <a:solidFill>
                <a:srgbClr val="000000"/>
              </a:solidFill>
              <a:latin typeface="Calibri Light" panose="020F0302020204030204" pitchFamily="34" charset="0"/>
              <a:cs typeface="Calibri Light" panose="020F0302020204030204" pitchFamily="34" charset="0"/>
            </a:endParaRPr>
          </a:p>
        </p:txBody>
      </p:sp>
      <p:cxnSp>
        <p:nvCxnSpPr>
          <p:cNvPr id="19" name="Conector angular 6">
            <a:extLst>
              <a:ext uri="{FF2B5EF4-FFF2-40B4-BE49-F238E27FC236}">
                <a16:creationId xmlns:a16="http://schemas.microsoft.com/office/drawing/2014/main" id="{A8442EBD-E51F-1DF3-1398-A9452F66646A}"/>
              </a:ext>
            </a:extLst>
          </p:cNvPr>
          <p:cNvCxnSpPr>
            <a:cxnSpLocks/>
          </p:cNvCxnSpPr>
          <p:nvPr/>
        </p:nvCxnSpPr>
        <p:spPr>
          <a:xfrm flipV="1">
            <a:off x="2634479" y="3462275"/>
            <a:ext cx="640115" cy="172436"/>
          </a:xfrm>
          <a:prstGeom prst="bentConnector3">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Conector angular 8">
            <a:extLst>
              <a:ext uri="{FF2B5EF4-FFF2-40B4-BE49-F238E27FC236}">
                <a16:creationId xmlns:a16="http://schemas.microsoft.com/office/drawing/2014/main" id="{BD1FCD4C-D7AA-D6DB-D81D-41B78C9ED8B2}"/>
              </a:ext>
            </a:extLst>
          </p:cNvPr>
          <p:cNvCxnSpPr>
            <a:cxnSpLocks/>
          </p:cNvCxnSpPr>
          <p:nvPr/>
        </p:nvCxnSpPr>
        <p:spPr>
          <a:xfrm flipV="1">
            <a:off x="2634479" y="4192261"/>
            <a:ext cx="643833" cy="221441"/>
          </a:xfrm>
          <a:prstGeom prst="bentConnector3">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1" name="Gráfico 20" descr="Bocadillo de pensamiento contorno">
            <a:extLst>
              <a:ext uri="{FF2B5EF4-FFF2-40B4-BE49-F238E27FC236}">
                <a16:creationId xmlns:a16="http://schemas.microsoft.com/office/drawing/2014/main" id="{646C44B6-2DBE-F1F6-F559-EEC79139EC4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2991" y="1808939"/>
            <a:ext cx="914400" cy="914400"/>
          </a:xfrm>
          <a:prstGeom prst="rect">
            <a:avLst/>
          </a:prstGeom>
        </p:spPr>
      </p:pic>
      <p:sp>
        <p:nvSpPr>
          <p:cNvPr id="22" name="Google Shape;438;p68">
            <a:extLst>
              <a:ext uri="{FF2B5EF4-FFF2-40B4-BE49-F238E27FC236}">
                <a16:creationId xmlns:a16="http://schemas.microsoft.com/office/drawing/2014/main" id="{E35067BF-A29C-204B-90D8-74EAD0163C8E}"/>
              </a:ext>
            </a:extLst>
          </p:cNvPr>
          <p:cNvSpPr txBox="1"/>
          <p:nvPr/>
        </p:nvSpPr>
        <p:spPr>
          <a:xfrm>
            <a:off x="1005960" y="5214151"/>
            <a:ext cx="3159976" cy="1484823"/>
          </a:xfrm>
          <a:prstGeom prst="rect">
            <a:avLst/>
          </a:prstGeom>
          <a:noFill/>
          <a:ln>
            <a:solidFill>
              <a:srgbClr val="92D050"/>
            </a:solidFill>
          </a:ln>
        </p:spPr>
        <p:txBody>
          <a:bodyPr spcFirstLastPara="1" wrap="square" lIns="121900" tIns="121900" rIns="121900" bIns="121900" anchor="t" anchorCtr="0">
            <a:noAutofit/>
          </a:bodyPr>
          <a:lstStyle/>
          <a:p>
            <a:pPr algn="ctr" defTabSz="1219170">
              <a:buClr>
                <a:srgbClr val="000000"/>
              </a:buClr>
            </a:pPr>
            <a:r>
              <a:rPr lang="es-MX" sz="1600" b="1" kern="0" dirty="0">
                <a:solidFill>
                  <a:srgbClr val="000000"/>
                </a:solidFill>
                <a:latin typeface="Calibri Light" panose="020F0302020204030204" pitchFamily="34" charset="0"/>
                <a:cs typeface="Calibri Light" panose="020F0302020204030204" pitchFamily="34" charset="0"/>
                <a:sym typeface="Arial"/>
              </a:rPr>
              <a:t>Meta 3.6</a:t>
            </a:r>
          </a:p>
          <a:p>
            <a:pPr algn="ctr" defTabSz="1219170">
              <a:buClr>
                <a:srgbClr val="000000"/>
              </a:buClr>
            </a:pPr>
            <a:endParaRPr lang="es-MX" sz="1400" kern="0" dirty="0">
              <a:solidFill>
                <a:srgbClr val="000000"/>
              </a:solidFill>
              <a:latin typeface="Calibri Light" panose="020F0302020204030204" pitchFamily="34" charset="0"/>
              <a:cs typeface="Calibri Light" panose="020F0302020204030204" pitchFamily="34" charset="0"/>
              <a:sym typeface="Arial"/>
            </a:endParaRPr>
          </a:p>
          <a:p>
            <a:pPr algn="ctr" defTabSz="1219170">
              <a:buClr>
                <a:srgbClr val="000000"/>
              </a:buClr>
            </a:pPr>
            <a:r>
              <a:rPr lang="es-MX" sz="1400" kern="0" dirty="0">
                <a:solidFill>
                  <a:srgbClr val="000000"/>
                </a:solidFill>
                <a:latin typeface="Calibri Light" panose="020F0302020204030204" pitchFamily="34" charset="0"/>
                <a:cs typeface="Calibri Light" panose="020F0302020204030204" pitchFamily="34" charset="0"/>
                <a:sym typeface="Arial"/>
              </a:rPr>
              <a:t>Reducir a la mitad el número de muertes y lesiones causadas por accidentes de tráfico en el mundo.</a:t>
            </a:r>
            <a:endParaRPr lang="es-MX" sz="1400" kern="0" dirty="0">
              <a:solidFill>
                <a:srgbClr val="000000"/>
              </a:solidFill>
              <a:latin typeface="Calibri Light" panose="020F0302020204030204" pitchFamily="34" charset="0"/>
              <a:cs typeface="Calibri Light" panose="020F0302020204030204" pitchFamily="34" charset="0"/>
              <a:sym typeface="Economica"/>
            </a:endParaRPr>
          </a:p>
        </p:txBody>
      </p:sp>
      <p:cxnSp>
        <p:nvCxnSpPr>
          <p:cNvPr id="23" name="Conector recto 22">
            <a:extLst>
              <a:ext uri="{FF2B5EF4-FFF2-40B4-BE49-F238E27FC236}">
                <a16:creationId xmlns:a16="http://schemas.microsoft.com/office/drawing/2014/main" id="{A2E09197-09DD-D0D8-0363-C9F4E90CAE01}"/>
              </a:ext>
            </a:extLst>
          </p:cNvPr>
          <p:cNvCxnSpPr>
            <a:cxnSpLocks/>
            <a:stCxn id="15" idx="2"/>
          </p:cNvCxnSpPr>
          <p:nvPr/>
        </p:nvCxnSpPr>
        <p:spPr>
          <a:xfrm>
            <a:off x="2122025" y="4516727"/>
            <a:ext cx="0" cy="697424"/>
          </a:xfrm>
          <a:prstGeom prst="line">
            <a:avLst/>
          </a:prstGeom>
          <a:ln w="9525" cap="flat" cmpd="sng" algn="ctr">
            <a:solidFill>
              <a:srgbClr val="92D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Rectángulo 23">
            <a:extLst>
              <a:ext uri="{FF2B5EF4-FFF2-40B4-BE49-F238E27FC236}">
                <a16:creationId xmlns:a16="http://schemas.microsoft.com/office/drawing/2014/main" id="{FDD646D6-B015-E705-D8A3-6A2D004D1C38}"/>
              </a:ext>
            </a:extLst>
          </p:cNvPr>
          <p:cNvSpPr/>
          <p:nvPr/>
        </p:nvSpPr>
        <p:spPr>
          <a:xfrm>
            <a:off x="8681165" y="3232013"/>
            <a:ext cx="2896371" cy="1468482"/>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ARTÍCULO 3</a:t>
            </a:r>
          </a:p>
          <a:p>
            <a:pPr algn="ctr" defTabSz="1219170">
              <a:buClr>
                <a:srgbClr val="000000"/>
              </a:buClr>
            </a:pPr>
            <a:endParaRPr lang="es-CO" sz="1400"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400" kern="0" dirty="0">
                <a:solidFill>
                  <a:srgbClr val="000000"/>
                </a:solidFill>
                <a:latin typeface="Calibri Light" panose="020F0302020204030204" pitchFamily="34" charset="0"/>
                <a:cs typeface="Calibri Light" panose="020F0302020204030204" pitchFamily="34" charset="0"/>
                <a:sym typeface="Arial"/>
              </a:rPr>
              <a:t>Todo individuo tiene derecho a la vida, a la libertad y a la seguridad de su persona.</a:t>
            </a:r>
          </a:p>
        </p:txBody>
      </p:sp>
      <p:pic>
        <p:nvPicPr>
          <p:cNvPr id="25" name="Imagen 24">
            <a:extLst>
              <a:ext uri="{FF2B5EF4-FFF2-40B4-BE49-F238E27FC236}">
                <a16:creationId xmlns:a16="http://schemas.microsoft.com/office/drawing/2014/main" id="{54487A28-FAAF-8DD6-8D9C-069307FF05FE}"/>
              </a:ext>
            </a:extLst>
          </p:cNvPr>
          <p:cNvPicPr>
            <a:picLocks noChangeAspect="1"/>
          </p:cNvPicPr>
          <p:nvPr/>
        </p:nvPicPr>
        <p:blipFill>
          <a:blip r:embed="rId5"/>
          <a:stretch>
            <a:fillRect/>
          </a:stretch>
        </p:blipFill>
        <p:spPr>
          <a:xfrm>
            <a:off x="9400362" y="2020488"/>
            <a:ext cx="1457980" cy="1132750"/>
          </a:xfrm>
          <a:prstGeom prst="ellipse">
            <a:avLst/>
          </a:prstGeom>
        </p:spPr>
      </p:pic>
      <p:sp>
        <p:nvSpPr>
          <p:cNvPr id="26" name="Rectángulo redondeado 11">
            <a:extLst>
              <a:ext uri="{FF2B5EF4-FFF2-40B4-BE49-F238E27FC236}">
                <a16:creationId xmlns:a16="http://schemas.microsoft.com/office/drawing/2014/main" id="{C00EBA32-7ECB-7C52-31AC-FEF693B02482}"/>
              </a:ext>
            </a:extLst>
          </p:cNvPr>
          <p:cNvSpPr/>
          <p:nvPr/>
        </p:nvSpPr>
        <p:spPr>
          <a:xfrm>
            <a:off x="8681165" y="3144582"/>
            <a:ext cx="2896371" cy="18051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ángulo 26">
            <a:extLst>
              <a:ext uri="{FF2B5EF4-FFF2-40B4-BE49-F238E27FC236}">
                <a16:creationId xmlns:a16="http://schemas.microsoft.com/office/drawing/2014/main" id="{B749D0EB-5DCD-4D4C-FD00-81D55E3F4F6A}"/>
              </a:ext>
            </a:extLst>
          </p:cNvPr>
          <p:cNvSpPr/>
          <p:nvPr/>
        </p:nvSpPr>
        <p:spPr>
          <a:xfrm>
            <a:off x="2266973" y="853677"/>
            <a:ext cx="7658054"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Tree>
    <p:extLst>
      <p:ext uri="{BB962C8B-B14F-4D97-AF65-F5344CB8AC3E}">
        <p14:creationId xmlns:p14="http://schemas.microsoft.com/office/powerpoint/2010/main" val="116106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4604414-CA92-A9C3-A502-C55E3F8BCA4E}"/>
              </a:ext>
            </a:extLst>
          </p:cNvPr>
          <p:cNvSpPr/>
          <p:nvPr/>
        </p:nvSpPr>
        <p:spPr>
          <a:xfrm>
            <a:off x="1776965" y="1577727"/>
            <a:ext cx="5333677" cy="1138773"/>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lang="es-CO" sz="1600" dirty="0">
                <a:solidFill>
                  <a:prstClr val="black"/>
                </a:solidFill>
                <a:latin typeface="Calibri Light" panose="020F0302020204030204" pitchFamily="34" charset="0"/>
                <a:cs typeface="Calibri Light" panose="020F0302020204030204" pitchFamily="34" charset="0"/>
              </a:rPr>
              <a:t>Se promueve, respeta y garantiza el </a:t>
            </a:r>
            <a:r>
              <a:rPr lang="es-CO" b="1" dirty="0">
                <a:solidFill>
                  <a:prstClr val="black"/>
                </a:solidFill>
                <a:latin typeface="Calibri Light" panose="020F0302020204030204" pitchFamily="34" charset="0"/>
                <a:cs typeface="Calibri Light" panose="020F0302020204030204" pitchFamily="34" charset="0"/>
              </a:rPr>
              <a:t>Derecho a la Consulta Previa</a:t>
            </a:r>
            <a:r>
              <a:rPr lang="es-CO" sz="1600" dirty="0">
                <a:solidFill>
                  <a:prstClr val="black"/>
                </a:solidFill>
                <a:latin typeface="Calibri Light" panose="020F0302020204030204" pitchFamily="34" charset="0"/>
                <a:cs typeface="Calibri Light" panose="020F0302020204030204" pitchFamily="34" charset="0"/>
              </a:rPr>
              <a:t>, de las comunidades étnicas localizadas en el área de influencia de los proyectos, impactando al cumplimiento del </a:t>
            </a:r>
            <a:r>
              <a:rPr lang="es-CO" sz="1600" b="1" dirty="0">
                <a:solidFill>
                  <a:prstClr val="black"/>
                </a:solidFill>
                <a:latin typeface="Calibri Light" panose="020F0302020204030204" pitchFamily="34" charset="0"/>
                <a:cs typeface="Calibri Light" panose="020F0302020204030204" pitchFamily="34" charset="0"/>
              </a:rPr>
              <a:t>ODS No. 16 Paz, Justicia e Instituciones Sólidas.</a:t>
            </a:r>
            <a:endParaRPr kumimoji="0" lang="es-CO" sz="16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pic>
        <p:nvPicPr>
          <p:cNvPr id="3" name="Imagen 2">
            <a:extLst>
              <a:ext uri="{FF2B5EF4-FFF2-40B4-BE49-F238E27FC236}">
                <a16:creationId xmlns:a16="http://schemas.microsoft.com/office/drawing/2014/main" id="{AF8E5E55-EE61-73E7-3B27-5A6D8864B23E}"/>
              </a:ext>
            </a:extLst>
          </p:cNvPr>
          <p:cNvPicPr>
            <a:picLocks noChangeAspect="1"/>
          </p:cNvPicPr>
          <p:nvPr/>
        </p:nvPicPr>
        <p:blipFill>
          <a:blip r:embed="rId2"/>
          <a:stretch>
            <a:fillRect/>
          </a:stretch>
        </p:blipFill>
        <p:spPr>
          <a:xfrm>
            <a:off x="4443804" y="3455140"/>
            <a:ext cx="1087407" cy="1087407"/>
          </a:xfrm>
          <a:prstGeom prst="rect">
            <a:avLst/>
          </a:prstGeom>
        </p:spPr>
      </p:pic>
      <p:sp>
        <p:nvSpPr>
          <p:cNvPr id="4" name="Rectángulo 3">
            <a:extLst>
              <a:ext uri="{FF2B5EF4-FFF2-40B4-BE49-F238E27FC236}">
                <a16:creationId xmlns:a16="http://schemas.microsoft.com/office/drawing/2014/main" id="{0214A44A-D36D-1F39-DE86-0664FCD650F3}"/>
              </a:ext>
            </a:extLst>
          </p:cNvPr>
          <p:cNvSpPr/>
          <p:nvPr/>
        </p:nvSpPr>
        <p:spPr>
          <a:xfrm>
            <a:off x="1010996" y="2991514"/>
            <a:ext cx="2460651" cy="2462213"/>
          </a:xfrm>
          <a:prstGeom prst="rect">
            <a:avLst/>
          </a:prstGeom>
          <a:ln>
            <a:solidFill>
              <a:schemeClr val="tx1"/>
            </a:solidFill>
          </a:ln>
        </p:spPr>
        <p:txBody>
          <a:bodyPr wrap="square">
            <a:spAutoFit/>
          </a:bodyPr>
          <a:lstStyle/>
          <a:p>
            <a:pPr algn="just" defTabSz="1219170">
              <a:buClr>
                <a:srgbClr val="000000"/>
              </a:buClr>
            </a:pPr>
            <a:r>
              <a:rPr lang="es-CO" sz="1200" kern="0" dirty="0">
                <a:solidFill>
                  <a:srgbClr val="000000"/>
                </a:solidFill>
                <a:latin typeface="Calibri Light" panose="020F0302020204030204" pitchFamily="34" charset="0"/>
                <a:cs typeface="Calibri Light" panose="020F0302020204030204" pitchFamily="34" charset="0"/>
                <a:sym typeface="Arial"/>
              </a:rPr>
              <a:t>De los 30 proyectos </a:t>
            </a:r>
            <a:r>
              <a:rPr lang="es-CO" sz="1400" b="1" kern="0" dirty="0">
                <a:solidFill>
                  <a:srgbClr val="000000"/>
                </a:solidFill>
                <a:latin typeface="Calibri Light" panose="020F0302020204030204" pitchFamily="34" charset="0"/>
                <a:cs typeface="Calibri Light" panose="020F0302020204030204" pitchFamily="34" charset="0"/>
                <a:sym typeface="Arial"/>
              </a:rPr>
              <a:t>4G</a:t>
            </a:r>
            <a:r>
              <a:rPr lang="es-CO" sz="1200" kern="0" dirty="0">
                <a:solidFill>
                  <a:srgbClr val="000000"/>
                </a:solidFill>
                <a:latin typeface="Calibri Light" panose="020F0302020204030204" pitchFamily="34" charset="0"/>
                <a:cs typeface="Calibri Light" panose="020F0302020204030204" pitchFamily="34" charset="0"/>
                <a:sym typeface="Arial"/>
              </a:rPr>
              <a:t>, </a:t>
            </a:r>
            <a:r>
              <a:rPr lang="es-CO" sz="1200" kern="0" dirty="0">
                <a:solidFill>
                  <a:srgbClr val="010407"/>
                </a:solidFill>
                <a:latin typeface="Calibri Light" panose="020F0302020204030204" pitchFamily="34" charset="0"/>
                <a:cs typeface="Calibri Light" panose="020F0302020204030204" pitchFamily="34" charset="0"/>
                <a:sym typeface="Arial"/>
              </a:rPr>
              <a:t>10 han requerido </a:t>
            </a:r>
            <a:r>
              <a:rPr lang="es-CO" sz="1400" b="1" kern="0" dirty="0">
                <a:solidFill>
                  <a:srgbClr val="010407"/>
                </a:solidFill>
                <a:latin typeface="Calibri Light" panose="020F0302020204030204" pitchFamily="34" charset="0"/>
                <a:cs typeface="Calibri Light" panose="020F0302020204030204" pitchFamily="34" charset="0"/>
                <a:sym typeface="Arial"/>
              </a:rPr>
              <a:t>45 consultas previas</a:t>
            </a:r>
            <a:r>
              <a:rPr lang="es-CO" sz="1200" kern="0" dirty="0">
                <a:solidFill>
                  <a:srgbClr val="010407"/>
                </a:solidFill>
                <a:latin typeface="Calibri Light" panose="020F0302020204030204" pitchFamily="34" charset="0"/>
                <a:cs typeface="Calibri Light" panose="020F0302020204030204" pitchFamily="34" charset="0"/>
                <a:sym typeface="Arial"/>
              </a:rPr>
              <a:t>. </a:t>
            </a:r>
            <a:r>
              <a:rPr lang="es-CO" sz="1200" kern="0" dirty="0">
                <a:solidFill>
                  <a:srgbClr val="000000"/>
                </a:solidFill>
                <a:latin typeface="Calibri Light" panose="020F0302020204030204" pitchFamily="34" charset="0"/>
                <a:cs typeface="Calibri Light" panose="020F0302020204030204" pitchFamily="34" charset="0"/>
                <a:sym typeface="Arial"/>
              </a:rPr>
              <a:t>Actualmente se tiene un </a:t>
            </a:r>
            <a:r>
              <a:rPr lang="es-CO" sz="1400" b="1" kern="0" dirty="0">
                <a:solidFill>
                  <a:srgbClr val="000000"/>
                </a:solidFill>
                <a:latin typeface="Calibri Light" panose="020F0302020204030204" pitchFamily="34" charset="0"/>
                <a:cs typeface="Calibri Light" panose="020F0302020204030204" pitchFamily="34" charset="0"/>
                <a:sym typeface="Arial"/>
              </a:rPr>
              <a:t>100% de avance. </a:t>
            </a:r>
          </a:p>
          <a:p>
            <a:pPr algn="just" defTabSz="1219170">
              <a:buClr>
                <a:srgbClr val="000000"/>
              </a:buClr>
            </a:pPr>
            <a:endParaRPr lang="es-CO" sz="14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400" kern="0" dirty="0">
                <a:solidFill>
                  <a:srgbClr val="000000"/>
                </a:solidFill>
                <a:latin typeface="Calibri Light" panose="020F0302020204030204" pitchFamily="34" charset="0"/>
                <a:cs typeface="Calibri Light" panose="020F0302020204030204" pitchFamily="34" charset="0"/>
                <a:sym typeface="Arial"/>
              </a:rPr>
              <a:t>Actualmente se vienen adelantando los procesos consultivos para el proyecto </a:t>
            </a:r>
            <a:r>
              <a:rPr lang="es-CO" sz="1400" b="1" kern="0" dirty="0">
                <a:solidFill>
                  <a:srgbClr val="000000"/>
                </a:solidFill>
                <a:latin typeface="Calibri Light" panose="020F0302020204030204" pitchFamily="34" charset="0"/>
                <a:cs typeface="Calibri Light" panose="020F0302020204030204" pitchFamily="34" charset="0"/>
                <a:sym typeface="Arial"/>
              </a:rPr>
              <a:t>Autopistas del Caribe y Nueva Maya Vial del Cauca </a:t>
            </a:r>
            <a:r>
              <a:rPr lang="es-CO" sz="1400" kern="0" dirty="0">
                <a:solidFill>
                  <a:srgbClr val="000000"/>
                </a:solidFill>
                <a:latin typeface="Calibri Light" panose="020F0302020204030204" pitchFamily="34" charset="0"/>
                <a:cs typeface="Calibri Light" panose="020F0302020204030204" pitchFamily="34" charset="0"/>
                <a:sym typeface="Arial"/>
              </a:rPr>
              <a:t>con </a:t>
            </a:r>
            <a:r>
              <a:rPr lang="es-CO" sz="1400" b="1" kern="0" dirty="0">
                <a:solidFill>
                  <a:srgbClr val="000000"/>
                </a:solidFill>
                <a:latin typeface="Calibri Light" panose="020F0302020204030204" pitchFamily="34" charset="0"/>
                <a:cs typeface="Calibri Light" panose="020F0302020204030204" pitchFamily="34" charset="0"/>
                <a:sym typeface="Arial"/>
              </a:rPr>
              <a:t>6</a:t>
            </a:r>
            <a:r>
              <a:rPr lang="es-CO" sz="1400" kern="0" dirty="0">
                <a:solidFill>
                  <a:srgbClr val="000000"/>
                </a:solidFill>
                <a:latin typeface="Calibri Light" panose="020F0302020204030204" pitchFamily="34" charset="0"/>
                <a:cs typeface="Calibri Light" panose="020F0302020204030204" pitchFamily="34" charset="0"/>
                <a:sym typeface="Arial"/>
              </a:rPr>
              <a:t> comunidades étnicas. </a:t>
            </a:r>
            <a:endParaRPr lang="es-CO" sz="1200" kern="0" dirty="0">
              <a:solidFill>
                <a:srgbClr val="000000"/>
              </a:solidFill>
              <a:latin typeface="Calibri Light" panose="020F0302020204030204" pitchFamily="34" charset="0"/>
              <a:cs typeface="Calibri Light" panose="020F0302020204030204" pitchFamily="34" charset="0"/>
              <a:sym typeface="Arial"/>
            </a:endParaRPr>
          </a:p>
        </p:txBody>
      </p:sp>
      <p:cxnSp>
        <p:nvCxnSpPr>
          <p:cNvPr id="5" name="Conector angular 2">
            <a:extLst>
              <a:ext uri="{FF2B5EF4-FFF2-40B4-BE49-F238E27FC236}">
                <a16:creationId xmlns:a16="http://schemas.microsoft.com/office/drawing/2014/main" id="{1CB5744C-FAED-EC4B-A587-A02520998EF4}"/>
              </a:ext>
            </a:extLst>
          </p:cNvPr>
          <p:cNvCxnSpPr>
            <a:stCxn id="3" idx="1"/>
          </p:cNvCxnSpPr>
          <p:nvPr/>
        </p:nvCxnSpPr>
        <p:spPr>
          <a:xfrm rot="10800000">
            <a:off x="3452358" y="3792546"/>
            <a:ext cx="991446" cy="2062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id="{A22EE2B1-D578-BE09-927E-D84F2776FCFD}"/>
              </a:ext>
            </a:extLst>
          </p:cNvPr>
          <p:cNvSpPr/>
          <p:nvPr/>
        </p:nvSpPr>
        <p:spPr>
          <a:xfrm>
            <a:off x="6405282" y="3226475"/>
            <a:ext cx="2549862" cy="1692771"/>
          </a:xfrm>
          <a:prstGeom prst="rect">
            <a:avLst/>
          </a:prstGeom>
          <a:ln>
            <a:solidFill>
              <a:schemeClr val="tx1"/>
            </a:solidFill>
          </a:ln>
        </p:spPr>
        <p:txBody>
          <a:bodyPr wrap="square">
            <a:spAutoFit/>
          </a:bodyPr>
          <a:lstStyle/>
          <a:p>
            <a:pPr algn="just" defTabSz="1219170">
              <a:buClr>
                <a:srgbClr val="000000"/>
              </a:buClr>
            </a:pPr>
            <a:r>
              <a:rPr lang="es-ES" sz="1200" kern="0" dirty="0">
                <a:solidFill>
                  <a:srgbClr val="000000"/>
                </a:solidFill>
                <a:latin typeface="Calibri Light" panose="020F0302020204030204" pitchFamily="34" charset="0"/>
                <a:cs typeface="Calibri Light" panose="020F0302020204030204" pitchFamily="34" charset="0"/>
                <a:sym typeface="Arial"/>
              </a:rPr>
              <a:t>En proyectos </a:t>
            </a:r>
            <a:r>
              <a:rPr lang="es-ES" sz="1400" b="1" kern="0" dirty="0">
                <a:solidFill>
                  <a:srgbClr val="000000"/>
                </a:solidFill>
                <a:latin typeface="Calibri Light" panose="020F0302020204030204" pitchFamily="34" charset="0"/>
                <a:cs typeface="Calibri Light" panose="020F0302020204030204" pitchFamily="34" charset="0"/>
                <a:sym typeface="Arial"/>
              </a:rPr>
              <a:t>5G</a:t>
            </a:r>
            <a:r>
              <a:rPr lang="es-ES" sz="1200" kern="0" dirty="0">
                <a:solidFill>
                  <a:srgbClr val="000000"/>
                </a:solidFill>
                <a:latin typeface="Calibri Light" panose="020F0302020204030204" pitchFamily="34" charset="0"/>
                <a:cs typeface="Calibri Light" panose="020F0302020204030204" pitchFamily="34" charset="0"/>
                <a:sym typeface="Arial"/>
              </a:rPr>
              <a:t>, se han protocolizado las siguientes consultas: </a:t>
            </a:r>
          </a:p>
          <a:p>
            <a:pPr algn="just" defTabSz="1219170">
              <a:buClr>
                <a:srgbClr val="000000"/>
              </a:buClr>
            </a:pPr>
            <a:r>
              <a:rPr lang="es-ES" sz="1400" b="1" kern="0" dirty="0">
                <a:solidFill>
                  <a:srgbClr val="010407"/>
                </a:solidFill>
                <a:latin typeface="Calibri Light" panose="020F0302020204030204" pitchFamily="34" charset="0"/>
                <a:cs typeface="Calibri Light" panose="020F0302020204030204" pitchFamily="34" charset="0"/>
                <a:sym typeface="Arial"/>
              </a:rPr>
              <a:t>18</a:t>
            </a:r>
            <a:r>
              <a:rPr lang="es-ES" sz="1200" kern="0" dirty="0">
                <a:solidFill>
                  <a:srgbClr val="000000"/>
                </a:solidFill>
                <a:latin typeface="Calibri Light" panose="020F0302020204030204" pitchFamily="34" charset="0"/>
                <a:cs typeface="Calibri Light" panose="020F0302020204030204" pitchFamily="34" charset="0"/>
                <a:sym typeface="Arial"/>
              </a:rPr>
              <a:t> consultas previas con 16 comunidades en el proyecto </a:t>
            </a:r>
            <a:r>
              <a:rPr lang="es-ES" sz="1400" b="1" kern="0" dirty="0">
                <a:solidFill>
                  <a:srgbClr val="010407"/>
                </a:solidFill>
                <a:latin typeface="Calibri Light" panose="020F0302020204030204" pitchFamily="34" charset="0"/>
                <a:cs typeface="Calibri Light" panose="020F0302020204030204" pitchFamily="34" charset="0"/>
                <a:sym typeface="Arial"/>
              </a:rPr>
              <a:t>APP Canal del Dique</a:t>
            </a:r>
            <a:r>
              <a:rPr lang="es-ES" sz="1200" kern="0" dirty="0">
                <a:solidFill>
                  <a:srgbClr val="000000"/>
                </a:solidFill>
                <a:latin typeface="Calibri Light" panose="020F0302020204030204" pitchFamily="34" charset="0"/>
                <a:cs typeface="Calibri Light" panose="020F0302020204030204" pitchFamily="34" charset="0"/>
                <a:sym typeface="Arial"/>
              </a:rPr>
              <a:t>. </a:t>
            </a:r>
          </a:p>
          <a:p>
            <a:pPr algn="just" defTabSz="1219170">
              <a:buClr>
                <a:srgbClr val="000000"/>
              </a:buClr>
            </a:pPr>
            <a:r>
              <a:rPr lang="es-ES" sz="1200" kern="0" dirty="0">
                <a:solidFill>
                  <a:srgbClr val="000000"/>
                </a:solidFill>
                <a:latin typeface="Calibri Light" panose="020F0302020204030204" pitchFamily="34" charset="0"/>
                <a:cs typeface="Calibri Light" panose="020F0302020204030204" pitchFamily="34" charset="0"/>
                <a:sym typeface="Arial"/>
              </a:rPr>
              <a:t>Actualmente se viene adelantando el proceso consultivo con la CCCN Hato Viejo los Olivos </a:t>
            </a:r>
          </a:p>
        </p:txBody>
      </p:sp>
      <p:cxnSp>
        <p:nvCxnSpPr>
          <p:cNvPr id="7" name="Conector angular 5">
            <a:extLst>
              <a:ext uri="{FF2B5EF4-FFF2-40B4-BE49-F238E27FC236}">
                <a16:creationId xmlns:a16="http://schemas.microsoft.com/office/drawing/2014/main" id="{43F1E408-73F4-A491-F9EB-8C45ECF44381}"/>
              </a:ext>
            </a:extLst>
          </p:cNvPr>
          <p:cNvCxnSpPr>
            <a:stCxn id="3" idx="3"/>
          </p:cNvCxnSpPr>
          <p:nvPr/>
        </p:nvCxnSpPr>
        <p:spPr>
          <a:xfrm flipV="1">
            <a:off x="5531211" y="3792546"/>
            <a:ext cx="887371" cy="20629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Google Shape;438;p68">
            <a:extLst>
              <a:ext uri="{FF2B5EF4-FFF2-40B4-BE49-F238E27FC236}">
                <a16:creationId xmlns:a16="http://schemas.microsoft.com/office/drawing/2014/main" id="{F31BC68A-DECC-6DE3-8BAA-56BE94964B70}"/>
              </a:ext>
            </a:extLst>
          </p:cNvPr>
          <p:cNvSpPr txBox="1"/>
          <p:nvPr/>
        </p:nvSpPr>
        <p:spPr>
          <a:xfrm>
            <a:off x="3729248" y="5108618"/>
            <a:ext cx="3159976" cy="1645432"/>
          </a:xfrm>
          <a:prstGeom prst="rect">
            <a:avLst/>
          </a:prstGeom>
          <a:noFill/>
          <a:ln>
            <a:solidFill>
              <a:schemeClr val="tx1"/>
            </a:solidFill>
          </a:ln>
        </p:spPr>
        <p:txBody>
          <a:bodyPr spcFirstLastPara="1" wrap="square" lIns="121900" tIns="121900" rIns="121900" bIns="121900" anchor="t" anchorCtr="0">
            <a:noAutofit/>
          </a:bodyPr>
          <a:lstStyle/>
          <a:p>
            <a:pPr algn="ctr" defTabSz="1219170">
              <a:buClr>
                <a:srgbClr val="000000"/>
              </a:buClr>
            </a:pPr>
            <a:r>
              <a:rPr lang="es-CO" sz="1600" b="1" kern="0" dirty="0">
                <a:solidFill>
                  <a:srgbClr val="000000"/>
                </a:solidFill>
                <a:latin typeface="Calibri Light" panose="020F0302020204030204" pitchFamily="34" charset="0"/>
                <a:cs typeface="Calibri Light" panose="020F0302020204030204" pitchFamily="34" charset="0"/>
                <a:sym typeface="Arial"/>
              </a:rPr>
              <a:t>Meta 16.7 </a:t>
            </a:r>
          </a:p>
          <a:p>
            <a:pPr algn="ctr" defTabSz="1219170">
              <a:buClr>
                <a:srgbClr val="000000"/>
              </a:buClr>
            </a:pPr>
            <a:endParaRPr lang="es-CO" sz="1600" b="1" kern="0" dirty="0">
              <a:solidFill>
                <a:srgbClr val="000000"/>
              </a:solidFill>
              <a:latin typeface="Calibri Light" panose="020F0302020204030204" pitchFamily="34" charset="0"/>
              <a:cs typeface="Calibri Light" panose="020F0302020204030204" pitchFamily="34" charset="0"/>
              <a:sym typeface="Arial"/>
            </a:endParaRPr>
          </a:p>
          <a:p>
            <a:pPr algn="just" defTabSz="1219170">
              <a:buClr>
                <a:srgbClr val="000000"/>
              </a:buClr>
            </a:pPr>
            <a:r>
              <a:rPr lang="es-CO" sz="1400" kern="0" dirty="0">
                <a:solidFill>
                  <a:srgbClr val="000000"/>
                </a:solidFill>
                <a:latin typeface="Calibri Light" panose="020F0302020204030204" pitchFamily="34" charset="0"/>
                <a:cs typeface="Calibri Light" panose="020F0302020204030204" pitchFamily="34" charset="0"/>
                <a:sym typeface="Arial"/>
              </a:rPr>
              <a:t>Garantizar la adopción de decisiones inclusivas, participativas y representativas que respondan a las necesidades a todos los niveles.</a:t>
            </a:r>
          </a:p>
          <a:p>
            <a:pPr algn="ctr" defTabSz="1219170">
              <a:buClr>
                <a:srgbClr val="000000"/>
              </a:buClr>
            </a:pPr>
            <a:endParaRPr lang="es-MX" sz="1400" kern="0" dirty="0">
              <a:solidFill>
                <a:srgbClr val="000000"/>
              </a:solidFill>
              <a:latin typeface="Calibri Light" panose="020F0302020204030204" pitchFamily="34" charset="0"/>
              <a:cs typeface="Calibri Light" panose="020F0302020204030204" pitchFamily="34" charset="0"/>
              <a:sym typeface="Economica"/>
            </a:endParaRPr>
          </a:p>
        </p:txBody>
      </p:sp>
      <p:pic>
        <p:nvPicPr>
          <p:cNvPr id="9" name="Imagen 8">
            <a:extLst>
              <a:ext uri="{FF2B5EF4-FFF2-40B4-BE49-F238E27FC236}">
                <a16:creationId xmlns:a16="http://schemas.microsoft.com/office/drawing/2014/main" id="{10A10627-D98B-08C1-5A84-73128E2C1A18}"/>
              </a:ext>
            </a:extLst>
          </p:cNvPr>
          <p:cNvPicPr>
            <a:picLocks noChangeAspect="1"/>
          </p:cNvPicPr>
          <p:nvPr/>
        </p:nvPicPr>
        <p:blipFill>
          <a:blip r:embed="rId3"/>
          <a:stretch>
            <a:fillRect/>
          </a:stretch>
        </p:blipFill>
        <p:spPr>
          <a:xfrm>
            <a:off x="9997013" y="2940110"/>
            <a:ext cx="1457980" cy="1132750"/>
          </a:xfrm>
          <a:prstGeom prst="ellipse">
            <a:avLst/>
          </a:prstGeom>
        </p:spPr>
      </p:pic>
      <p:cxnSp>
        <p:nvCxnSpPr>
          <p:cNvPr id="10" name="Conector recto 9">
            <a:extLst>
              <a:ext uri="{FF2B5EF4-FFF2-40B4-BE49-F238E27FC236}">
                <a16:creationId xmlns:a16="http://schemas.microsoft.com/office/drawing/2014/main" id="{542A9BB1-7ADC-C6E8-BC56-0547F9C4A179}"/>
              </a:ext>
            </a:extLst>
          </p:cNvPr>
          <p:cNvCxnSpPr>
            <a:cxnSpLocks/>
          </p:cNvCxnSpPr>
          <p:nvPr/>
        </p:nvCxnSpPr>
        <p:spPr>
          <a:xfrm>
            <a:off x="4871914" y="4542547"/>
            <a:ext cx="0" cy="5440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Rectángulo 19">
            <a:extLst>
              <a:ext uri="{FF2B5EF4-FFF2-40B4-BE49-F238E27FC236}">
                <a16:creationId xmlns:a16="http://schemas.microsoft.com/office/drawing/2014/main" id="{000EB417-CF2B-446C-7D1D-6A81F53EECF5}"/>
              </a:ext>
            </a:extLst>
          </p:cNvPr>
          <p:cNvSpPr/>
          <p:nvPr/>
        </p:nvSpPr>
        <p:spPr>
          <a:xfrm>
            <a:off x="2489751" y="858079"/>
            <a:ext cx="6493560" cy="381771"/>
          </a:xfrm>
          <a:prstGeom prst="rect">
            <a:avLst/>
          </a:prstGeom>
          <a:noFill/>
        </p:spPr>
        <p:txBody>
          <a:bodyPr wrap="square">
            <a:spAutoFit/>
          </a:bodyPr>
          <a:lstStyle/>
          <a:p>
            <a:pPr marL="0" marR="0" lvl="0" indent="0" defTabSz="1219170" rtl="0" eaLnBrk="1" fontAlgn="auto" latinLnBrk="0" hangingPunct="1">
              <a:lnSpc>
                <a:spcPct val="110000"/>
              </a:lnSpc>
              <a:spcBef>
                <a:spcPts val="0"/>
              </a:spcBef>
              <a:spcAft>
                <a:spcPts val="0"/>
              </a:spcAft>
              <a:buClr>
                <a:srgbClr val="000000"/>
              </a:buClr>
              <a:buSzTx/>
              <a:buFontTx/>
              <a:buNone/>
              <a:tabLst/>
              <a:defRPr/>
            </a:pPr>
            <a:r>
              <a:rPr kumimoji="0" lang="es-CO" b="1" u="none" strike="noStrike" kern="0" cap="none" spc="0" normalizeH="0" baseline="0" noProof="0" dirty="0">
                <a:ln>
                  <a:noFill/>
                </a:ln>
                <a:solidFill>
                  <a:srgbClr val="073763"/>
                </a:solidFill>
                <a:effectLst/>
                <a:uLnTx/>
                <a:uFillTx/>
                <a:latin typeface="Calibri Light" panose="020F0302020204030204" pitchFamily="34" charset="0"/>
                <a:cs typeface="Calibri Light" panose="020F0302020204030204" pitchFamily="34" charset="0"/>
                <a:sym typeface="Arial"/>
              </a:rPr>
              <a:t>La gestión social de la ANI contiene planes, programas y acciones</a:t>
            </a:r>
          </a:p>
        </p:txBody>
      </p:sp>
      <p:sp>
        <p:nvSpPr>
          <p:cNvPr id="22" name="Rectángulo 21">
            <a:extLst>
              <a:ext uri="{FF2B5EF4-FFF2-40B4-BE49-F238E27FC236}">
                <a16:creationId xmlns:a16="http://schemas.microsoft.com/office/drawing/2014/main" id="{53387B90-CCE1-67A7-3FAA-02F4E6740034}"/>
              </a:ext>
            </a:extLst>
          </p:cNvPr>
          <p:cNvSpPr/>
          <p:nvPr/>
        </p:nvSpPr>
        <p:spPr>
          <a:xfrm>
            <a:off x="170808" y="6415875"/>
            <a:ext cx="3743315" cy="256545"/>
          </a:xfrm>
          <a:prstGeom prst="rect">
            <a:avLst/>
          </a:prstGeom>
          <a:noFill/>
        </p:spPr>
        <p:txBody>
          <a:bodyPr wrap="square">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Corte de la información: </a:t>
            </a:r>
            <a:r>
              <a:rPr lang="es-CO" sz="1067" dirty="0">
                <a:solidFill>
                  <a:srgbClr val="073763"/>
                </a:solidFill>
                <a:latin typeface="Century Gothic" panose="020B0502020202020204" pitchFamily="34" charset="0"/>
                <a:cs typeface="Arial" panose="020B0604020202020204" pitchFamily="34" charset="0"/>
                <a:sym typeface="Arial" panose="020B0604020202020204" pitchFamily="34" charset="0"/>
              </a:rPr>
              <a:t>Diciembre</a:t>
            </a:r>
            <a:r>
              <a:rPr kumimoji="0" lang="es-CO" sz="1067"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de 2023</a:t>
            </a:r>
            <a:endParaRPr kumimoji="0" lang="es-CO" sz="933" b="0" i="0" u="none" strike="noStrike" kern="1200" cap="none" spc="0" normalizeH="0" baseline="0" noProof="0" dirty="0">
              <a:ln>
                <a:noFill/>
              </a:ln>
              <a:solidFill>
                <a:srgbClr val="073763"/>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97833208"/>
      </p:ext>
    </p:extLst>
  </p:cSld>
  <p:clrMapOvr>
    <a:masterClrMapping/>
  </p:clrMapOvr>
</p:sld>
</file>

<file path=ppt/theme/theme1.xml><?xml version="1.0" encoding="utf-8"?>
<a:theme xmlns:a="http://schemas.openxmlformats.org/drawingml/2006/main" name="Diseño personalizado">
  <a:themeElements>
    <a:clrScheme name="mt">
      <a:dk1>
        <a:srgbClr val="262626"/>
      </a:dk1>
      <a:lt1>
        <a:sysClr val="window" lastClr="FFFFFF"/>
      </a:lt1>
      <a:dk2>
        <a:srgbClr val="DC7240"/>
      </a:dk2>
      <a:lt2>
        <a:srgbClr val="E7E6E6"/>
      </a:lt2>
      <a:accent1>
        <a:srgbClr val="DC7240"/>
      </a:accent1>
      <a:accent2>
        <a:srgbClr val="262626"/>
      </a:accent2>
      <a:accent3>
        <a:srgbClr val="E38D67"/>
      </a:accent3>
      <a:accent4>
        <a:srgbClr val="595959"/>
      </a:accent4>
      <a:accent5>
        <a:srgbClr val="EFA725"/>
      </a:accent5>
      <a:accent6>
        <a:srgbClr val="0C0C0C"/>
      </a:accent6>
      <a:hlink>
        <a:srgbClr val="43B1A4"/>
      </a:hlink>
      <a:folHlink>
        <a:srgbClr val="DC724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1587</TotalTime>
  <Words>2586</Words>
  <Application>Microsoft Office PowerPoint</Application>
  <PresentationFormat>Panorámica</PresentationFormat>
  <Paragraphs>235</Paragraphs>
  <Slides>21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Arial</vt:lpstr>
      <vt:lpstr>Calibri</vt:lpstr>
      <vt:lpstr>Calibri Light</vt:lpstr>
      <vt:lpstr>Century Gothic</vt:lpstr>
      <vt:lpstr>Economica</vt:lpstr>
      <vt:lpstr>Times New Roman</vt:lpstr>
      <vt:lpstr>Verdana</vt:lpstr>
      <vt:lpstr>Wingdings</vt:lpstr>
      <vt:lpstr>Work Sans</vt:lpstr>
      <vt:lpstr>Diseño personalizado</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Hector Eduardo Vanegas Gamez</cp:lastModifiedBy>
  <cp:revision>65</cp:revision>
  <dcterms:created xsi:type="dcterms:W3CDTF">2023-05-08T00:34:42Z</dcterms:created>
  <dcterms:modified xsi:type="dcterms:W3CDTF">2024-05-08T16:37:08Z</dcterms:modified>
</cp:coreProperties>
</file>